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342" r:id="rId2"/>
    <p:sldId id="365" r:id="rId3"/>
    <p:sldId id="345" r:id="rId4"/>
    <p:sldId id="382" r:id="rId5"/>
    <p:sldId id="368" r:id="rId6"/>
    <p:sldId id="369" r:id="rId7"/>
    <p:sldId id="370" r:id="rId8"/>
    <p:sldId id="371" r:id="rId9"/>
    <p:sldId id="359" r:id="rId10"/>
    <p:sldId id="317" r:id="rId11"/>
    <p:sldId id="373" r:id="rId12"/>
    <p:sldId id="386" r:id="rId13"/>
    <p:sldId id="383" r:id="rId14"/>
    <p:sldId id="384" r:id="rId15"/>
    <p:sldId id="385" r:id="rId16"/>
    <p:sldId id="381" r:id="rId17"/>
    <p:sldId id="374" r:id="rId18"/>
    <p:sldId id="377" r:id="rId19"/>
    <p:sldId id="387" r:id="rId20"/>
    <p:sldId id="388" r:id="rId21"/>
    <p:sldId id="389" r:id="rId22"/>
    <p:sldId id="390" r:id="rId23"/>
    <p:sldId id="391" r:id="rId24"/>
    <p:sldId id="392" r:id="rId25"/>
    <p:sldId id="393" r:id="rId26"/>
    <p:sldId id="394" r:id="rId27"/>
    <p:sldId id="395" r:id="rId28"/>
    <p:sldId id="396" r:id="rId29"/>
    <p:sldId id="37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3E6"/>
    <a:srgbClr val="E4DCE0"/>
    <a:srgbClr val="F2EEF0"/>
    <a:srgbClr val="EAE2E6"/>
    <a:srgbClr val="E4E7E8"/>
    <a:srgbClr val="D8DCDE"/>
    <a:srgbClr val="BBC2C5"/>
    <a:srgbClr val="D9E8FF"/>
    <a:srgbClr val="F3FFE5"/>
    <a:srgbClr val="FFF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08" autoAdjust="0"/>
    <p:restoredTop sz="94660"/>
  </p:normalViewPr>
  <p:slideViewPr>
    <p:cSldViewPr snapToGrid="0">
      <p:cViewPr>
        <p:scale>
          <a:sx n="60" d="100"/>
          <a:sy n="60" d="100"/>
        </p:scale>
        <p:origin x="-240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D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DO"/>
              <a:t>Análisis</a:t>
            </a:r>
            <a:r>
              <a:rPr lang="en-US"/>
              <a:t> de Area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6872662401574801E-2"/>
          <c:y val="0.17695071500057116"/>
          <c:w val="0.9075451095378414"/>
          <c:h val="0.727361980570162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E6F-44C7-A38A-A69997F0624F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E6F-44C7-A38A-A69997F062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3"/>
                <c:pt idx="0">
                  <c:v>APTO 1 HAB</c:v>
                </c:pt>
                <c:pt idx="1">
                  <c:v>APTO 2 HAB</c:v>
                </c:pt>
                <c:pt idx="2">
                  <c:v>APTO 3 HAB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60</c:v>
                </c:pt>
                <c:pt idx="1">
                  <c:v>110</c:v>
                </c:pt>
                <c:pt idx="2">
                  <c:v>150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E6F-44C7-A38A-A69997F062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20299008"/>
        <c:axId val="34334976"/>
      </c:barChart>
      <c:catAx>
        <c:axId val="120299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34334976"/>
        <c:crosses val="autoZero"/>
        <c:auto val="1"/>
        <c:lblAlgn val="ctr"/>
        <c:lblOffset val="100"/>
        <c:noMultiLvlLbl val="0"/>
      </c:catAx>
      <c:valAx>
        <c:axId val="34334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12029900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D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D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DO"/>
              <a:t>Análisis</a:t>
            </a:r>
            <a:r>
              <a:rPr lang="en-US"/>
              <a:t> Precio\M2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6872662401574801E-2"/>
          <c:y val="0.17695071500057116"/>
          <c:w val="0.92687733759842617"/>
          <c:h val="0.76748654235442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Precio\M2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3"/>
                <c:pt idx="0">
                  <c:v>Mínimo</c:v>
                </c:pt>
                <c:pt idx="1">
                  <c:v>Promedio</c:v>
                </c:pt>
                <c:pt idx="2">
                  <c:v>Máximo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900</c:v>
                </c:pt>
                <c:pt idx="1">
                  <c:v>1000</c:v>
                </c:pt>
                <c:pt idx="2">
                  <c:v>1200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7D-406A-AB48-5C933097AE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204771840"/>
        <c:axId val="194616064"/>
      </c:barChart>
      <c:catAx>
        <c:axId val="204771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194616064"/>
        <c:crosses val="autoZero"/>
        <c:auto val="1"/>
        <c:lblAlgn val="ctr"/>
        <c:lblOffset val="100"/>
        <c:noMultiLvlLbl val="0"/>
      </c:catAx>
      <c:valAx>
        <c:axId val="194616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20477184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D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D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DO"/>
              <a:t>Análisis de</a:t>
            </a:r>
            <a:r>
              <a:rPr lang="en-US"/>
              <a:t> Precio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6872662401574801E-2"/>
          <c:y val="0.17695071500057116"/>
          <c:w val="0.92687733759842617"/>
          <c:h val="0.727361980570162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Precio 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3"/>
                <c:pt idx="0">
                  <c:v>Mínimo</c:v>
                </c:pt>
                <c:pt idx="1">
                  <c:v>Promedio</c:v>
                </c:pt>
                <c:pt idx="2">
                  <c:v>Máximo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3.5</c:v>
                </c:pt>
                <c:pt idx="1">
                  <c:v>4.5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EA-41F2-B5D6-8FA1492456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206546944"/>
        <c:axId val="220864512"/>
      </c:barChart>
      <c:catAx>
        <c:axId val="206546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220864512"/>
        <c:crosses val="autoZero"/>
        <c:auto val="1"/>
        <c:lblAlgn val="ctr"/>
        <c:lblOffset val="100"/>
        <c:noMultiLvlLbl val="0"/>
      </c:catAx>
      <c:valAx>
        <c:axId val="220864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206546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DO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E79C10-02AA-479B-918A-F549E5DF038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DO"/>
        </a:p>
      </dgm:t>
    </dgm:pt>
    <dgm:pt modelId="{F81133E3-7BC1-434A-935E-EBD956EF496E}">
      <dgm:prSet phldrT="[Texto]" custT="1"/>
      <dgm:spPr/>
      <dgm:t>
        <a:bodyPr/>
        <a:lstStyle/>
        <a:p>
          <a:r>
            <a:rPr lang="es-DO" sz="1600" b="1" dirty="0">
              <a:solidFill>
                <a:schemeClr val="bg1"/>
              </a:solidFill>
            </a:rPr>
            <a:t>Planificación Sucesoral</a:t>
          </a:r>
        </a:p>
      </dgm:t>
    </dgm:pt>
    <dgm:pt modelId="{07A69AC9-A06B-43BA-9CA4-B166C1E71BF3}" type="parTrans" cxnId="{521BE852-54CE-4D1E-BBCC-BE566A07EF9C}">
      <dgm:prSet/>
      <dgm:spPr/>
      <dgm:t>
        <a:bodyPr/>
        <a:lstStyle/>
        <a:p>
          <a:endParaRPr lang="es-DO" sz="1400">
            <a:solidFill>
              <a:schemeClr val="bg1"/>
            </a:solidFill>
          </a:endParaRPr>
        </a:p>
      </dgm:t>
    </dgm:pt>
    <dgm:pt modelId="{4FC5CF34-1F34-47D8-BD22-0CF8A2ED562A}" type="sibTrans" cxnId="{521BE852-54CE-4D1E-BBCC-BE566A07EF9C}">
      <dgm:prSet/>
      <dgm:spPr/>
      <dgm:t>
        <a:bodyPr/>
        <a:lstStyle/>
        <a:p>
          <a:endParaRPr lang="es-DO" sz="1400">
            <a:solidFill>
              <a:schemeClr val="bg1"/>
            </a:solidFill>
          </a:endParaRPr>
        </a:p>
      </dgm:t>
    </dgm:pt>
    <dgm:pt modelId="{2CBB14D4-E53F-4251-A8A5-F6D17F7F8FA8}">
      <dgm:prSet phldrT="[Texto]" custT="1"/>
      <dgm:spPr/>
      <dgm:t>
        <a:bodyPr/>
        <a:lstStyle/>
        <a:p>
          <a:r>
            <a:rPr lang="es-DO" sz="1600" b="1" dirty="0">
              <a:solidFill>
                <a:schemeClr val="bg1"/>
              </a:solidFill>
            </a:rPr>
            <a:t>Culturales, Filantrópicos y Educativos</a:t>
          </a:r>
        </a:p>
      </dgm:t>
    </dgm:pt>
    <dgm:pt modelId="{BBA3B03C-D79E-441B-ADDC-148AE9BAB163}" type="parTrans" cxnId="{0B3B6205-E2DC-4BF2-8E47-E5D4848FC76A}">
      <dgm:prSet/>
      <dgm:spPr/>
      <dgm:t>
        <a:bodyPr/>
        <a:lstStyle/>
        <a:p>
          <a:endParaRPr lang="es-DO" sz="1400">
            <a:solidFill>
              <a:schemeClr val="bg1"/>
            </a:solidFill>
          </a:endParaRPr>
        </a:p>
      </dgm:t>
    </dgm:pt>
    <dgm:pt modelId="{DA2991E2-D986-4293-AE88-DD31A41584FB}" type="sibTrans" cxnId="{0B3B6205-E2DC-4BF2-8E47-E5D4848FC76A}">
      <dgm:prSet/>
      <dgm:spPr/>
      <dgm:t>
        <a:bodyPr/>
        <a:lstStyle/>
        <a:p>
          <a:endParaRPr lang="es-DO" sz="1400">
            <a:solidFill>
              <a:schemeClr val="bg1"/>
            </a:solidFill>
          </a:endParaRPr>
        </a:p>
      </dgm:t>
    </dgm:pt>
    <dgm:pt modelId="{BEE79036-6718-470E-882A-042DD181E170}">
      <dgm:prSet phldrT="[Texto]" custT="1"/>
      <dgm:spPr/>
      <dgm:t>
        <a:bodyPr/>
        <a:lstStyle/>
        <a:p>
          <a:r>
            <a:rPr lang="es-DO" sz="1400" dirty="0">
              <a:solidFill>
                <a:schemeClr val="bg1"/>
              </a:solidFill>
            </a:rPr>
            <a:t>Sin Fines de lucro. Pueden ser de plazo indefinido.</a:t>
          </a:r>
        </a:p>
      </dgm:t>
    </dgm:pt>
    <dgm:pt modelId="{757AFEAD-1AA7-4E0B-BC54-285BDC7637CA}" type="parTrans" cxnId="{E062F61E-5BD6-4B2A-B9AC-9CE81DF33341}">
      <dgm:prSet/>
      <dgm:spPr/>
      <dgm:t>
        <a:bodyPr/>
        <a:lstStyle/>
        <a:p>
          <a:endParaRPr lang="es-DO" sz="1400">
            <a:solidFill>
              <a:schemeClr val="bg1"/>
            </a:solidFill>
          </a:endParaRPr>
        </a:p>
      </dgm:t>
    </dgm:pt>
    <dgm:pt modelId="{C8C603F8-F5FC-44E9-A067-5BDF16F30CA5}" type="sibTrans" cxnId="{E062F61E-5BD6-4B2A-B9AC-9CE81DF33341}">
      <dgm:prSet/>
      <dgm:spPr/>
      <dgm:t>
        <a:bodyPr/>
        <a:lstStyle/>
        <a:p>
          <a:endParaRPr lang="es-DO" sz="1400">
            <a:solidFill>
              <a:schemeClr val="bg1"/>
            </a:solidFill>
          </a:endParaRPr>
        </a:p>
      </dgm:t>
    </dgm:pt>
    <dgm:pt modelId="{199E3E6D-56D9-4FF6-8EA2-08C6825AAE0B}">
      <dgm:prSet phldrT="[Texto]" custT="1"/>
      <dgm:spPr/>
      <dgm:t>
        <a:bodyPr/>
        <a:lstStyle/>
        <a:p>
          <a:r>
            <a:rPr lang="es-DO" sz="1600" b="1" dirty="0">
              <a:solidFill>
                <a:schemeClr val="bg1"/>
              </a:solidFill>
            </a:rPr>
            <a:t>Inversión</a:t>
          </a:r>
        </a:p>
      </dgm:t>
    </dgm:pt>
    <dgm:pt modelId="{0863118D-8007-4C10-B048-6EBB4C89D5B5}" type="parTrans" cxnId="{8F78AFA6-A960-44D1-9B84-D26631FB23DC}">
      <dgm:prSet/>
      <dgm:spPr/>
      <dgm:t>
        <a:bodyPr/>
        <a:lstStyle/>
        <a:p>
          <a:endParaRPr lang="es-DO" sz="1400">
            <a:solidFill>
              <a:schemeClr val="bg1"/>
            </a:solidFill>
          </a:endParaRPr>
        </a:p>
      </dgm:t>
    </dgm:pt>
    <dgm:pt modelId="{A157BA03-0307-44DF-BDA3-A2A882EAE4B0}" type="sibTrans" cxnId="{8F78AFA6-A960-44D1-9B84-D26631FB23DC}">
      <dgm:prSet/>
      <dgm:spPr/>
      <dgm:t>
        <a:bodyPr/>
        <a:lstStyle/>
        <a:p>
          <a:endParaRPr lang="es-DO" sz="1400">
            <a:solidFill>
              <a:schemeClr val="bg1"/>
            </a:solidFill>
          </a:endParaRPr>
        </a:p>
      </dgm:t>
    </dgm:pt>
    <dgm:pt modelId="{6EAE27BB-7BF4-49D2-887F-A4DF280A0ECF}">
      <dgm:prSet phldrT="[Texto]" custT="1"/>
      <dgm:spPr/>
      <dgm:t>
        <a:bodyPr/>
        <a:lstStyle/>
        <a:p>
          <a:r>
            <a:rPr lang="es-DO" sz="1400" dirty="0">
              <a:solidFill>
                <a:schemeClr val="bg1"/>
              </a:solidFill>
            </a:rPr>
            <a:t>Para la inversión o colocación de títulos o sumas de dinero. Solo pueden ser administrados por las AFI e intermediarios de Valores.</a:t>
          </a:r>
        </a:p>
      </dgm:t>
    </dgm:pt>
    <dgm:pt modelId="{B20AB1DA-48AE-4511-BC66-ED0FD401FE2B}" type="parTrans" cxnId="{B625BDC3-02B0-42AF-A8E2-C942C169AE24}">
      <dgm:prSet/>
      <dgm:spPr/>
      <dgm:t>
        <a:bodyPr/>
        <a:lstStyle/>
        <a:p>
          <a:endParaRPr lang="es-DO" sz="1400">
            <a:solidFill>
              <a:schemeClr val="bg1"/>
            </a:solidFill>
          </a:endParaRPr>
        </a:p>
      </dgm:t>
    </dgm:pt>
    <dgm:pt modelId="{E4485D93-CE2C-4A92-B108-904E1C28679A}" type="sibTrans" cxnId="{B625BDC3-02B0-42AF-A8E2-C942C169AE24}">
      <dgm:prSet/>
      <dgm:spPr/>
      <dgm:t>
        <a:bodyPr/>
        <a:lstStyle/>
        <a:p>
          <a:endParaRPr lang="es-DO" sz="1400">
            <a:solidFill>
              <a:schemeClr val="bg1"/>
            </a:solidFill>
          </a:endParaRPr>
        </a:p>
      </dgm:t>
    </dgm:pt>
    <dgm:pt modelId="{BBFFB604-F3E1-4E55-B0D4-EBFB40A97DB0}">
      <dgm:prSet phldrT="[Texto]" custT="1"/>
      <dgm:spPr/>
      <dgm:t>
        <a:bodyPr/>
        <a:lstStyle/>
        <a:p>
          <a:endParaRPr lang="es-DO" sz="1400" dirty="0">
            <a:solidFill>
              <a:schemeClr val="bg1"/>
            </a:solidFill>
          </a:endParaRPr>
        </a:p>
      </dgm:t>
    </dgm:pt>
    <dgm:pt modelId="{4331E7EE-7A7C-43B0-B483-68082FEF0962}" type="parTrans" cxnId="{AD898FC1-1C1D-4565-BF05-028BFC40C671}">
      <dgm:prSet/>
      <dgm:spPr/>
      <dgm:t>
        <a:bodyPr/>
        <a:lstStyle/>
        <a:p>
          <a:endParaRPr lang="es-DO" sz="1400">
            <a:solidFill>
              <a:schemeClr val="bg1"/>
            </a:solidFill>
          </a:endParaRPr>
        </a:p>
      </dgm:t>
    </dgm:pt>
    <dgm:pt modelId="{1220CD86-9DCD-4865-916B-E470C2D84F2A}" type="sibTrans" cxnId="{AD898FC1-1C1D-4565-BF05-028BFC40C671}">
      <dgm:prSet/>
      <dgm:spPr/>
      <dgm:t>
        <a:bodyPr/>
        <a:lstStyle/>
        <a:p>
          <a:endParaRPr lang="es-DO" sz="1400">
            <a:solidFill>
              <a:schemeClr val="bg1"/>
            </a:solidFill>
          </a:endParaRPr>
        </a:p>
      </dgm:t>
    </dgm:pt>
    <dgm:pt modelId="{1C3E980A-CC37-4F2C-B1C2-B61B76F8151B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DO" sz="2000" b="1" dirty="0">
              <a:solidFill>
                <a:schemeClr val="bg1"/>
              </a:solidFill>
            </a:rPr>
            <a:t>Inversión y Desarrollo Inmobiliario</a:t>
          </a:r>
        </a:p>
      </dgm:t>
    </dgm:pt>
    <dgm:pt modelId="{D4FB6557-BD92-4F58-BA47-1DC004CCC1B5}" type="parTrans" cxnId="{EC79C055-3354-425E-9BBD-ACC7A17C0ADE}">
      <dgm:prSet/>
      <dgm:spPr/>
      <dgm:t>
        <a:bodyPr/>
        <a:lstStyle/>
        <a:p>
          <a:endParaRPr lang="es-DO" sz="1400">
            <a:solidFill>
              <a:schemeClr val="bg1"/>
            </a:solidFill>
          </a:endParaRPr>
        </a:p>
      </dgm:t>
    </dgm:pt>
    <dgm:pt modelId="{9F979612-E139-4CC1-83FC-81F7AEBBF134}" type="sibTrans" cxnId="{EC79C055-3354-425E-9BBD-ACC7A17C0ADE}">
      <dgm:prSet/>
      <dgm:spPr/>
      <dgm:t>
        <a:bodyPr/>
        <a:lstStyle/>
        <a:p>
          <a:endParaRPr lang="es-DO" sz="1400">
            <a:solidFill>
              <a:schemeClr val="bg1"/>
            </a:solidFill>
          </a:endParaRPr>
        </a:p>
      </dgm:t>
    </dgm:pt>
    <dgm:pt modelId="{B4FCC73D-BBD5-4EC5-B97B-A53A5FAA48F4}">
      <dgm:prSet phldrT="[Texto]" custT="1"/>
      <dgm:spPr/>
      <dgm:t>
        <a:bodyPr/>
        <a:lstStyle/>
        <a:p>
          <a:r>
            <a:rPr lang="es-DO" sz="1600" dirty="0">
              <a:solidFill>
                <a:schemeClr val="bg1"/>
              </a:solidFill>
            </a:rPr>
            <a:t>Inversión en proyectos inmobiliarios. Adquisición de inmuebles para generar plusvalía.</a:t>
          </a:r>
        </a:p>
      </dgm:t>
    </dgm:pt>
    <dgm:pt modelId="{5AB971A9-216C-4F5A-B61D-5E4BD5EE4ADC}" type="parTrans" cxnId="{4E94ED3D-4E3B-4876-B76E-DC1DEEB5049F}">
      <dgm:prSet/>
      <dgm:spPr/>
      <dgm:t>
        <a:bodyPr/>
        <a:lstStyle/>
        <a:p>
          <a:endParaRPr lang="es-DO" sz="1400">
            <a:solidFill>
              <a:schemeClr val="bg1"/>
            </a:solidFill>
          </a:endParaRPr>
        </a:p>
      </dgm:t>
    </dgm:pt>
    <dgm:pt modelId="{D2A1161B-833C-468E-8454-D32BFEE20DB2}" type="sibTrans" cxnId="{4E94ED3D-4E3B-4876-B76E-DC1DEEB5049F}">
      <dgm:prSet/>
      <dgm:spPr/>
      <dgm:t>
        <a:bodyPr/>
        <a:lstStyle/>
        <a:p>
          <a:endParaRPr lang="es-DO" sz="1400">
            <a:solidFill>
              <a:schemeClr val="bg1"/>
            </a:solidFill>
          </a:endParaRPr>
        </a:p>
      </dgm:t>
    </dgm:pt>
    <dgm:pt modelId="{68594324-9C30-4F33-B8B2-557BF0BC30D4}">
      <dgm:prSet phldrT="[Texto]" custT="1"/>
      <dgm:spPr/>
      <dgm:t>
        <a:bodyPr/>
        <a:lstStyle/>
        <a:p>
          <a:r>
            <a:rPr lang="es-DO" sz="1600" dirty="0">
              <a:solidFill>
                <a:schemeClr val="bg1"/>
              </a:solidFill>
            </a:rPr>
            <a:t>Vehículo exclusivo para el desarrollo de viviendas de bajo costo</a:t>
          </a:r>
        </a:p>
      </dgm:t>
    </dgm:pt>
    <dgm:pt modelId="{453EA6E1-4F20-451E-8904-E427B890F8C6}" type="parTrans" cxnId="{7336201A-66A0-405C-AB91-09ABB898F932}">
      <dgm:prSet/>
      <dgm:spPr/>
      <dgm:t>
        <a:bodyPr/>
        <a:lstStyle/>
        <a:p>
          <a:endParaRPr lang="es-DO" sz="1400">
            <a:solidFill>
              <a:schemeClr val="bg1"/>
            </a:solidFill>
          </a:endParaRPr>
        </a:p>
      </dgm:t>
    </dgm:pt>
    <dgm:pt modelId="{6F2D47AD-4FB8-4074-8605-B454CFA21BED}" type="sibTrans" cxnId="{7336201A-66A0-405C-AB91-09ABB898F932}">
      <dgm:prSet/>
      <dgm:spPr/>
      <dgm:t>
        <a:bodyPr/>
        <a:lstStyle/>
        <a:p>
          <a:endParaRPr lang="es-DO" sz="1400">
            <a:solidFill>
              <a:schemeClr val="bg1"/>
            </a:solidFill>
          </a:endParaRPr>
        </a:p>
      </dgm:t>
    </dgm:pt>
    <dgm:pt modelId="{0988A0D9-2FD9-4AA1-9F5E-AE39FF2D31D9}">
      <dgm:prSet phldrT="[Texto]" custT="1"/>
      <dgm:spPr/>
      <dgm:t>
        <a:bodyPr/>
        <a:lstStyle/>
        <a:p>
          <a:r>
            <a:rPr lang="es-DO" sz="1400" dirty="0">
              <a:solidFill>
                <a:schemeClr val="bg1"/>
              </a:solidFill>
            </a:rPr>
            <a:t>No afecta la reserva legal hereditaria.</a:t>
          </a:r>
        </a:p>
      </dgm:t>
    </dgm:pt>
    <dgm:pt modelId="{BCBCBC14-B182-4DB1-97FE-9743C64F904A}" type="parTrans" cxnId="{EC403416-72EF-4A6F-BC5D-E4573A19EBE9}">
      <dgm:prSet/>
      <dgm:spPr/>
      <dgm:t>
        <a:bodyPr/>
        <a:lstStyle/>
        <a:p>
          <a:endParaRPr lang="es-DO"/>
        </a:p>
      </dgm:t>
    </dgm:pt>
    <dgm:pt modelId="{10D1AE66-B389-41D0-9C0E-D71939713D1E}" type="sibTrans" cxnId="{EC403416-72EF-4A6F-BC5D-E4573A19EBE9}">
      <dgm:prSet/>
      <dgm:spPr/>
      <dgm:t>
        <a:bodyPr/>
        <a:lstStyle/>
        <a:p>
          <a:endParaRPr lang="es-DO"/>
        </a:p>
      </dgm:t>
    </dgm:pt>
    <dgm:pt modelId="{589CEB50-27EE-441A-893D-CE700B1777C9}">
      <dgm:prSet phldrT="[Texto]" custT="1"/>
      <dgm:spPr/>
      <dgm:t>
        <a:bodyPr/>
        <a:lstStyle/>
        <a:p>
          <a:endParaRPr lang="es-DO" sz="1400" dirty="0">
            <a:solidFill>
              <a:schemeClr val="bg1"/>
            </a:solidFill>
          </a:endParaRPr>
        </a:p>
      </dgm:t>
    </dgm:pt>
    <dgm:pt modelId="{2463B0F4-EFD4-49F0-80AC-93031C0EB3EE}" type="parTrans" cxnId="{3427E097-067B-412E-B6BD-11263F953F4B}">
      <dgm:prSet/>
      <dgm:spPr/>
      <dgm:t>
        <a:bodyPr/>
        <a:lstStyle/>
        <a:p>
          <a:endParaRPr lang="es-DO"/>
        </a:p>
      </dgm:t>
    </dgm:pt>
    <dgm:pt modelId="{EEAB0509-1EAD-47D0-9253-54FA1897EAEF}" type="sibTrans" cxnId="{3427E097-067B-412E-B6BD-11263F953F4B}">
      <dgm:prSet/>
      <dgm:spPr/>
      <dgm:t>
        <a:bodyPr/>
        <a:lstStyle/>
        <a:p>
          <a:endParaRPr lang="es-DO"/>
        </a:p>
      </dgm:t>
    </dgm:pt>
    <dgm:pt modelId="{55CC6F8B-0344-4DC0-AC1C-4BE9A19A1A97}">
      <dgm:prSet phldrT="[Texto]" custT="1"/>
      <dgm:spPr/>
      <dgm:t>
        <a:bodyPr/>
        <a:lstStyle/>
        <a:p>
          <a:endParaRPr lang="es-DO" sz="1400" dirty="0">
            <a:solidFill>
              <a:schemeClr val="bg1"/>
            </a:solidFill>
          </a:endParaRPr>
        </a:p>
      </dgm:t>
    </dgm:pt>
    <dgm:pt modelId="{6CC95683-C67D-458F-888C-CD493B81323E}" type="parTrans" cxnId="{3181314A-AB4C-450C-BB0B-AD5702983BE5}">
      <dgm:prSet/>
      <dgm:spPr/>
      <dgm:t>
        <a:bodyPr/>
        <a:lstStyle/>
        <a:p>
          <a:endParaRPr lang="es-DO"/>
        </a:p>
      </dgm:t>
    </dgm:pt>
    <dgm:pt modelId="{9F66EE43-7541-4CFC-A4AE-F9EF5348727D}" type="sibTrans" cxnId="{3181314A-AB4C-450C-BB0B-AD5702983BE5}">
      <dgm:prSet/>
      <dgm:spPr/>
      <dgm:t>
        <a:bodyPr/>
        <a:lstStyle/>
        <a:p>
          <a:endParaRPr lang="es-DO"/>
        </a:p>
      </dgm:t>
    </dgm:pt>
    <dgm:pt modelId="{D4766EFD-1716-48AC-92BC-E55F0C15CAD8}">
      <dgm:prSet phldrT="[Texto]" custT="1"/>
      <dgm:spPr/>
      <dgm:t>
        <a:bodyPr/>
        <a:lstStyle/>
        <a:p>
          <a:endParaRPr lang="es-DO" sz="1400" dirty="0">
            <a:solidFill>
              <a:schemeClr val="bg1"/>
            </a:solidFill>
          </a:endParaRPr>
        </a:p>
      </dgm:t>
    </dgm:pt>
    <dgm:pt modelId="{B59276C1-421A-4641-B428-716F032C341E}" type="parTrans" cxnId="{9879E23D-50A5-49C4-8ABD-DCD2CC7C0B0C}">
      <dgm:prSet/>
      <dgm:spPr/>
      <dgm:t>
        <a:bodyPr/>
        <a:lstStyle/>
        <a:p>
          <a:endParaRPr lang="es-DO"/>
        </a:p>
      </dgm:t>
    </dgm:pt>
    <dgm:pt modelId="{2BFD61B9-DF0B-4A5F-8DA5-3CB5C4BF4AB9}" type="sibTrans" cxnId="{9879E23D-50A5-49C4-8ABD-DCD2CC7C0B0C}">
      <dgm:prSet/>
      <dgm:spPr/>
      <dgm:t>
        <a:bodyPr/>
        <a:lstStyle/>
        <a:p>
          <a:endParaRPr lang="es-DO"/>
        </a:p>
      </dgm:t>
    </dgm:pt>
    <dgm:pt modelId="{A79D6488-BDE7-4E00-AA62-5744BC806981}" type="pres">
      <dgm:prSet presAssocID="{98E79C10-02AA-479B-918A-F549E5DF03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DO"/>
        </a:p>
      </dgm:t>
    </dgm:pt>
    <dgm:pt modelId="{975D14C4-491F-4198-8E40-9A75D7188589}" type="pres">
      <dgm:prSet presAssocID="{F81133E3-7BC1-434A-935E-EBD956EF496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DO"/>
        </a:p>
      </dgm:t>
    </dgm:pt>
    <dgm:pt modelId="{4CFD7971-7B3D-4466-8F02-76B532FD666D}" type="pres">
      <dgm:prSet presAssocID="{F81133E3-7BC1-434A-935E-EBD956EF496E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DO"/>
        </a:p>
      </dgm:t>
    </dgm:pt>
    <dgm:pt modelId="{14A73D62-D524-4605-B42F-5FD346304718}" type="pres">
      <dgm:prSet presAssocID="{2CBB14D4-E53F-4251-A8A5-F6D17F7F8FA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DO"/>
        </a:p>
      </dgm:t>
    </dgm:pt>
    <dgm:pt modelId="{EBEC1976-BE75-4F3F-9382-9D7796B9183A}" type="pres">
      <dgm:prSet presAssocID="{2CBB14D4-E53F-4251-A8A5-F6D17F7F8FA8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DO"/>
        </a:p>
      </dgm:t>
    </dgm:pt>
    <dgm:pt modelId="{3D5B4BD6-E9B8-470A-9C99-469D0C519DF1}" type="pres">
      <dgm:prSet presAssocID="{199E3E6D-56D9-4FF6-8EA2-08C6825AAE0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DO"/>
        </a:p>
      </dgm:t>
    </dgm:pt>
    <dgm:pt modelId="{F4D6FD1F-51CC-446C-9985-4902A56C0E0E}" type="pres">
      <dgm:prSet presAssocID="{199E3E6D-56D9-4FF6-8EA2-08C6825AAE0B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DO"/>
        </a:p>
      </dgm:t>
    </dgm:pt>
    <dgm:pt modelId="{EBD2D9F7-FFFB-4255-9059-0615C1C90D2A}" type="pres">
      <dgm:prSet presAssocID="{1C3E980A-CC37-4F2C-B1C2-B61B76F8151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DO"/>
        </a:p>
      </dgm:t>
    </dgm:pt>
    <dgm:pt modelId="{2AA2EB58-471F-4BD0-B7BE-6B9B7477B76A}" type="pres">
      <dgm:prSet presAssocID="{1C3E980A-CC37-4F2C-B1C2-B61B76F8151B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DO"/>
        </a:p>
      </dgm:t>
    </dgm:pt>
  </dgm:ptLst>
  <dgm:cxnLst>
    <dgm:cxn modelId="{655DBB62-F57D-4294-B745-607CA5DA01F7}" type="presOf" srcId="{6EAE27BB-7BF4-49D2-887F-A4DF280A0ECF}" destId="{F4D6FD1F-51CC-446C-9985-4902A56C0E0E}" srcOrd="0" destOrd="0" presId="urn:microsoft.com/office/officeart/2005/8/layout/vList2"/>
    <dgm:cxn modelId="{3C06BA5B-6C1D-420A-BF91-F4F5CBF96024}" type="presOf" srcId="{199E3E6D-56D9-4FF6-8EA2-08C6825AAE0B}" destId="{3D5B4BD6-E9B8-470A-9C99-469D0C519DF1}" srcOrd="0" destOrd="0" presId="urn:microsoft.com/office/officeart/2005/8/layout/vList2"/>
    <dgm:cxn modelId="{C2B908A5-A185-4ED8-83B2-25F082DB9C32}" type="presOf" srcId="{BEE79036-6718-470E-882A-042DD181E170}" destId="{EBEC1976-BE75-4F3F-9382-9D7796B9183A}" srcOrd="0" destOrd="0" presId="urn:microsoft.com/office/officeart/2005/8/layout/vList2"/>
    <dgm:cxn modelId="{9DC64E0B-EBF1-4DB1-A3BA-186BC1A07791}" type="presOf" srcId="{2CBB14D4-E53F-4251-A8A5-F6D17F7F8FA8}" destId="{14A73D62-D524-4605-B42F-5FD346304718}" srcOrd="0" destOrd="0" presId="urn:microsoft.com/office/officeart/2005/8/layout/vList2"/>
    <dgm:cxn modelId="{67E9486B-CECB-4E63-87B5-E88B6D2976C5}" type="presOf" srcId="{589CEB50-27EE-441A-893D-CE700B1777C9}" destId="{4CFD7971-7B3D-4466-8F02-76B532FD666D}" srcOrd="0" destOrd="1" presId="urn:microsoft.com/office/officeart/2005/8/layout/vList2"/>
    <dgm:cxn modelId="{3427E097-067B-412E-B6BD-11263F953F4B}" srcId="{F81133E3-7BC1-434A-935E-EBD956EF496E}" destId="{589CEB50-27EE-441A-893D-CE700B1777C9}" srcOrd="1" destOrd="0" parTransId="{2463B0F4-EFD4-49F0-80AC-93031C0EB3EE}" sibTransId="{EEAB0509-1EAD-47D0-9253-54FA1897EAEF}"/>
    <dgm:cxn modelId="{AD898FC1-1C1D-4565-BF05-028BFC40C671}" srcId="{1C3E980A-CC37-4F2C-B1C2-B61B76F8151B}" destId="{BBFFB604-F3E1-4E55-B0D4-EBFB40A97DB0}" srcOrd="2" destOrd="0" parTransId="{4331E7EE-7A7C-43B0-B483-68082FEF0962}" sibTransId="{1220CD86-9DCD-4865-916B-E470C2D84F2A}"/>
    <dgm:cxn modelId="{4E94ED3D-4E3B-4876-B76E-DC1DEEB5049F}" srcId="{1C3E980A-CC37-4F2C-B1C2-B61B76F8151B}" destId="{B4FCC73D-BBD5-4EC5-B97B-A53A5FAA48F4}" srcOrd="0" destOrd="0" parTransId="{5AB971A9-216C-4F5A-B61D-5E4BD5EE4ADC}" sibTransId="{D2A1161B-833C-468E-8454-D32BFEE20DB2}"/>
    <dgm:cxn modelId="{3181314A-AB4C-450C-BB0B-AD5702983BE5}" srcId="{2CBB14D4-E53F-4251-A8A5-F6D17F7F8FA8}" destId="{55CC6F8B-0344-4DC0-AC1C-4BE9A19A1A97}" srcOrd="1" destOrd="0" parTransId="{6CC95683-C67D-458F-888C-CD493B81323E}" sibTransId="{9F66EE43-7541-4CFC-A4AE-F9EF5348727D}"/>
    <dgm:cxn modelId="{EC403416-72EF-4A6F-BC5D-E4573A19EBE9}" srcId="{F81133E3-7BC1-434A-935E-EBD956EF496E}" destId="{0988A0D9-2FD9-4AA1-9F5E-AE39FF2D31D9}" srcOrd="0" destOrd="0" parTransId="{BCBCBC14-B182-4DB1-97FE-9743C64F904A}" sibTransId="{10D1AE66-B389-41D0-9C0E-D71939713D1E}"/>
    <dgm:cxn modelId="{0B3B6205-E2DC-4BF2-8E47-E5D4848FC76A}" srcId="{98E79C10-02AA-479B-918A-F549E5DF0386}" destId="{2CBB14D4-E53F-4251-A8A5-F6D17F7F8FA8}" srcOrd="1" destOrd="0" parTransId="{BBA3B03C-D79E-441B-ADDC-148AE9BAB163}" sibTransId="{DA2991E2-D986-4293-AE88-DD31A41584FB}"/>
    <dgm:cxn modelId="{22398623-7107-4BE7-8DF1-99CBFD5618DA}" type="presOf" srcId="{0988A0D9-2FD9-4AA1-9F5E-AE39FF2D31D9}" destId="{4CFD7971-7B3D-4466-8F02-76B532FD666D}" srcOrd="0" destOrd="0" presId="urn:microsoft.com/office/officeart/2005/8/layout/vList2"/>
    <dgm:cxn modelId="{1CA3F7E7-42C5-4F2F-815E-97BD559D8D4B}" type="presOf" srcId="{98E79C10-02AA-479B-918A-F549E5DF0386}" destId="{A79D6488-BDE7-4E00-AA62-5744BC806981}" srcOrd="0" destOrd="0" presId="urn:microsoft.com/office/officeart/2005/8/layout/vList2"/>
    <dgm:cxn modelId="{37F52CA0-2EF0-428E-A288-CD71BE03FFB4}" type="presOf" srcId="{B4FCC73D-BBD5-4EC5-B97B-A53A5FAA48F4}" destId="{2AA2EB58-471F-4BD0-B7BE-6B9B7477B76A}" srcOrd="0" destOrd="0" presId="urn:microsoft.com/office/officeart/2005/8/layout/vList2"/>
    <dgm:cxn modelId="{A5AFB39C-1BB0-459D-8A3F-66168AEC5DEE}" type="presOf" srcId="{55CC6F8B-0344-4DC0-AC1C-4BE9A19A1A97}" destId="{EBEC1976-BE75-4F3F-9382-9D7796B9183A}" srcOrd="0" destOrd="1" presId="urn:microsoft.com/office/officeart/2005/8/layout/vList2"/>
    <dgm:cxn modelId="{A4CE7894-1F93-4904-A64C-283715504425}" type="presOf" srcId="{1C3E980A-CC37-4F2C-B1C2-B61B76F8151B}" destId="{EBD2D9F7-FFFB-4255-9059-0615C1C90D2A}" srcOrd="0" destOrd="0" presId="urn:microsoft.com/office/officeart/2005/8/layout/vList2"/>
    <dgm:cxn modelId="{E062F61E-5BD6-4B2A-B9AC-9CE81DF33341}" srcId="{2CBB14D4-E53F-4251-A8A5-F6D17F7F8FA8}" destId="{BEE79036-6718-470E-882A-042DD181E170}" srcOrd="0" destOrd="0" parTransId="{757AFEAD-1AA7-4E0B-BC54-285BDC7637CA}" sibTransId="{C8C603F8-F5FC-44E9-A067-5BDF16F30CA5}"/>
    <dgm:cxn modelId="{521BE852-54CE-4D1E-BBCC-BE566A07EF9C}" srcId="{98E79C10-02AA-479B-918A-F549E5DF0386}" destId="{F81133E3-7BC1-434A-935E-EBD956EF496E}" srcOrd="0" destOrd="0" parTransId="{07A69AC9-A06B-43BA-9CA4-B166C1E71BF3}" sibTransId="{4FC5CF34-1F34-47D8-BD22-0CF8A2ED562A}"/>
    <dgm:cxn modelId="{73DEEE4E-7AF9-4B9F-BF0C-903E25081C1E}" type="presOf" srcId="{BBFFB604-F3E1-4E55-B0D4-EBFB40A97DB0}" destId="{2AA2EB58-471F-4BD0-B7BE-6B9B7477B76A}" srcOrd="0" destOrd="2" presId="urn:microsoft.com/office/officeart/2005/8/layout/vList2"/>
    <dgm:cxn modelId="{28F0879D-8EF4-41BC-80E2-51DE2993FE0A}" type="presOf" srcId="{F81133E3-7BC1-434A-935E-EBD956EF496E}" destId="{975D14C4-491F-4198-8E40-9A75D7188589}" srcOrd="0" destOrd="0" presId="urn:microsoft.com/office/officeart/2005/8/layout/vList2"/>
    <dgm:cxn modelId="{E37F5548-B3DE-4C4B-856B-87425B789706}" type="presOf" srcId="{68594324-9C30-4F33-B8B2-557BF0BC30D4}" destId="{2AA2EB58-471F-4BD0-B7BE-6B9B7477B76A}" srcOrd="0" destOrd="1" presId="urn:microsoft.com/office/officeart/2005/8/layout/vList2"/>
    <dgm:cxn modelId="{B625BDC3-02B0-42AF-A8E2-C942C169AE24}" srcId="{199E3E6D-56D9-4FF6-8EA2-08C6825AAE0B}" destId="{6EAE27BB-7BF4-49D2-887F-A4DF280A0ECF}" srcOrd="0" destOrd="0" parTransId="{B20AB1DA-48AE-4511-BC66-ED0FD401FE2B}" sibTransId="{E4485D93-CE2C-4A92-B108-904E1C28679A}"/>
    <dgm:cxn modelId="{7336201A-66A0-405C-AB91-09ABB898F932}" srcId="{1C3E980A-CC37-4F2C-B1C2-B61B76F8151B}" destId="{68594324-9C30-4F33-B8B2-557BF0BC30D4}" srcOrd="1" destOrd="0" parTransId="{453EA6E1-4F20-451E-8904-E427B890F8C6}" sibTransId="{6F2D47AD-4FB8-4074-8605-B454CFA21BED}"/>
    <dgm:cxn modelId="{EC79C055-3354-425E-9BBD-ACC7A17C0ADE}" srcId="{98E79C10-02AA-479B-918A-F549E5DF0386}" destId="{1C3E980A-CC37-4F2C-B1C2-B61B76F8151B}" srcOrd="3" destOrd="0" parTransId="{D4FB6557-BD92-4F58-BA47-1DC004CCC1B5}" sibTransId="{9F979612-E139-4CC1-83FC-81F7AEBBF134}"/>
    <dgm:cxn modelId="{D35A29BB-8280-4CCD-83F1-D7D4ABE0A396}" type="presOf" srcId="{D4766EFD-1716-48AC-92BC-E55F0C15CAD8}" destId="{F4D6FD1F-51CC-446C-9985-4902A56C0E0E}" srcOrd="0" destOrd="1" presId="urn:microsoft.com/office/officeart/2005/8/layout/vList2"/>
    <dgm:cxn modelId="{8F78AFA6-A960-44D1-9B84-D26631FB23DC}" srcId="{98E79C10-02AA-479B-918A-F549E5DF0386}" destId="{199E3E6D-56D9-4FF6-8EA2-08C6825AAE0B}" srcOrd="2" destOrd="0" parTransId="{0863118D-8007-4C10-B048-6EBB4C89D5B5}" sibTransId="{A157BA03-0307-44DF-BDA3-A2A882EAE4B0}"/>
    <dgm:cxn modelId="{9879E23D-50A5-49C4-8ABD-DCD2CC7C0B0C}" srcId="{199E3E6D-56D9-4FF6-8EA2-08C6825AAE0B}" destId="{D4766EFD-1716-48AC-92BC-E55F0C15CAD8}" srcOrd="1" destOrd="0" parTransId="{B59276C1-421A-4641-B428-716F032C341E}" sibTransId="{2BFD61B9-DF0B-4A5F-8DA5-3CB5C4BF4AB9}"/>
    <dgm:cxn modelId="{3A77D39E-3072-4E3A-8033-3DE16F16F1FE}" type="presParOf" srcId="{A79D6488-BDE7-4E00-AA62-5744BC806981}" destId="{975D14C4-491F-4198-8E40-9A75D7188589}" srcOrd="0" destOrd="0" presId="urn:microsoft.com/office/officeart/2005/8/layout/vList2"/>
    <dgm:cxn modelId="{29D88163-5254-490D-8B6B-2F8F855A86E1}" type="presParOf" srcId="{A79D6488-BDE7-4E00-AA62-5744BC806981}" destId="{4CFD7971-7B3D-4466-8F02-76B532FD666D}" srcOrd="1" destOrd="0" presId="urn:microsoft.com/office/officeart/2005/8/layout/vList2"/>
    <dgm:cxn modelId="{2F361DFC-226D-43EB-8B24-0056C03515A8}" type="presParOf" srcId="{A79D6488-BDE7-4E00-AA62-5744BC806981}" destId="{14A73D62-D524-4605-B42F-5FD346304718}" srcOrd="2" destOrd="0" presId="urn:microsoft.com/office/officeart/2005/8/layout/vList2"/>
    <dgm:cxn modelId="{06A59455-CDC6-441E-BA01-9E265A5941BA}" type="presParOf" srcId="{A79D6488-BDE7-4E00-AA62-5744BC806981}" destId="{EBEC1976-BE75-4F3F-9382-9D7796B9183A}" srcOrd="3" destOrd="0" presId="urn:microsoft.com/office/officeart/2005/8/layout/vList2"/>
    <dgm:cxn modelId="{4CF3E211-1922-4F33-83F6-66D0055289AA}" type="presParOf" srcId="{A79D6488-BDE7-4E00-AA62-5744BC806981}" destId="{3D5B4BD6-E9B8-470A-9C99-469D0C519DF1}" srcOrd="4" destOrd="0" presId="urn:microsoft.com/office/officeart/2005/8/layout/vList2"/>
    <dgm:cxn modelId="{2D480FC1-742F-4447-B355-28C46B99A73F}" type="presParOf" srcId="{A79D6488-BDE7-4E00-AA62-5744BC806981}" destId="{F4D6FD1F-51CC-446C-9985-4902A56C0E0E}" srcOrd="5" destOrd="0" presId="urn:microsoft.com/office/officeart/2005/8/layout/vList2"/>
    <dgm:cxn modelId="{399EAB81-10AC-4D00-B07B-1CB54F82C81F}" type="presParOf" srcId="{A79D6488-BDE7-4E00-AA62-5744BC806981}" destId="{EBD2D9F7-FFFB-4255-9059-0615C1C90D2A}" srcOrd="6" destOrd="0" presId="urn:microsoft.com/office/officeart/2005/8/layout/vList2"/>
    <dgm:cxn modelId="{D1AD7007-C842-4E46-B707-5ABB91AFB37B}" type="presParOf" srcId="{A79D6488-BDE7-4E00-AA62-5744BC806981}" destId="{2AA2EB58-471F-4BD0-B7BE-6B9B7477B76A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E79C10-02AA-479B-918A-F549E5DF038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DO"/>
        </a:p>
      </dgm:t>
    </dgm:pt>
    <dgm:pt modelId="{F81133E3-7BC1-434A-935E-EBD956EF496E}">
      <dgm:prSet phldrT="[Texto]" custT="1"/>
      <dgm:spPr/>
      <dgm:t>
        <a:bodyPr/>
        <a:lstStyle/>
        <a:p>
          <a:r>
            <a:rPr lang="es-DO" sz="1600" b="1" dirty="0">
              <a:solidFill>
                <a:schemeClr val="bg1"/>
              </a:solidFill>
            </a:rPr>
            <a:t>Oferta Pública de Valores y Productos</a:t>
          </a:r>
        </a:p>
      </dgm:t>
    </dgm:pt>
    <dgm:pt modelId="{07A69AC9-A06B-43BA-9CA4-B166C1E71BF3}" type="parTrans" cxnId="{521BE852-54CE-4D1E-BBCC-BE566A07EF9C}">
      <dgm:prSet/>
      <dgm:spPr/>
      <dgm:t>
        <a:bodyPr/>
        <a:lstStyle/>
        <a:p>
          <a:endParaRPr lang="es-DO" sz="1400">
            <a:solidFill>
              <a:schemeClr val="bg1"/>
            </a:solidFill>
          </a:endParaRPr>
        </a:p>
      </dgm:t>
    </dgm:pt>
    <dgm:pt modelId="{4FC5CF34-1F34-47D8-BD22-0CF8A2ED562A}" type="sibTrans" cxnId="{521BE852-54CE-4D1E-BBCC-BE566A07EF9C}">
      <dgm:prSet/>
      <dgm:spPr/>
      <dgm:t>
        <a:bodyPr/>
        <a:lstStyle/>
        <a:p>
          <a:endParaRPr lang="es-DO" sz="1400">
            <a:solidFill>
              <a:schemeClr val="bg1"/>
            </a:solidFill>
          </a:endParaRPr>
        </a:p>
      </dgm:t>
    </dgm:pt>
    <dgm:pt modelId="{D3AEA389-BCC8-4FA5-B667-9C844BC19843}">
      <dgm:prSet phldrT="[Texto]" custT="1"/>
      <dgm:spPr/>
      <dgm:t>
        <a:bodyPr/>
        <a:lstStyle/>
        <a:p>
          <a:r>
            <a:rPr lang="es-DO" sz="1400" dirty="0">
              <a:solidFill>
                <a:schemeClr val="bg1"/>
              </a:solidFill>
            </a:rPr>
            <a:t>Respalda la emisión de Valores de oferta pública realizad por el Fiduciario.  Sujeto a la Ley sobre Mercado de Valores.</a:t>
          </a:r>
        </a:p>
      </dgm:t>
    </dgm:pt>
    <dgm:pt modelId="{DC133F52-BD61-41A4-A73F-0B33045B9D9F}" type="parTrans" cxnId="{B8DA11C7-572B-4243-89CC-D6C766881DB9}">
      <dgm:prSet/>
      <dgm:spPr/>
      <dgm:t>
        <a:bodyPr/>
        <a:lstStyle/>
        <a:p>
          <a:endParaRPr lang="es-DO" sz="1400">
            <a:solidFill>
              <a:schemeClr val="bg1"/>
            </a:solidFill>
          </a:endParaRPr>
        </a:p>
      </dgm:t>
    </dgm:pt>
    <dgm:pt modelId="{450D9F6A-4EF8-4529-B383-9AC51D475E1B}" type="sibTrans" cxnId="{B8DA11C7-572B-4243-89CC-D6C766881DB9}">
      <dgm:prSet/>
      <dgm:spPr/>
      <dgm:t>
        <a:bodyPr/>
        <a:lstStyle/>
        <a:p>
          <a:endParaRPr lang="es-DO" sz="1400">
            <a:solidFill>
              <a:schemeClr val="bg1"/>
            </a:solidFill>
          </a:endParaRPr>
        </a:p>
      </dgm:t>
    </dgm:pt>
    <dgm:pt modelId="{2CBB14D4-E53F-4251-A8A5-F6D17F7F8FA8}">
      <dgm:prSet phldrT="[Texto]" custT="1"/>
      <dgm:spPr/>
      <dgm:t>
        <a:bodyPr/>
        <a:lstStyle/>
        <a:p>
          <a:r>
            <a:rPr lang="es-DO" sz="1600" b="1" dirty="0">
              <a:solidFill>
                <a:schemeClr val="bg1"/>
              </a:solidFill>
            </a:rPr>
            <a:t>De Garantía</a:t>
          </a:r>
        </a:p>
      </dgm:t>
    </dgm:pt>
    <dgm:pt modelId="{BBA3B03C-D79E-441B-ADDC-148AE9BAB163}" type="parTrans" cxnId="{0B3B6205-E2DC-4BF2-8E47-E5D4848FC76A}">
      <dgm:prSet/>
      <dgm:spPr/>
      <dgm:t>
        <a:bodyPr/>
        <a:lstStyle/>
        <a:p>
          <a:endParaRPr lang="es-DO" sz="1400">
            <a:solidFill>
              <a:schemeClr val="bg1"/>
            </a:solidFill>
          </a:endParaRPr>
        </a:p>
      </dgm:t>
    </dgm:pt>
    <dgm:pt modelId="{DA2991E2-D986-4293-AE88-DD31A41584FB}" type="sibTrans" cxnId="{0B3B6205-E2DC-4BF2-8E47-E5D4848FC76A}">
      <dgm:prSet/>
      <dgm:spPr/>
      <dgm:t>
        <a:bodyPr/>
        <a:lstStyle/>
        <a:p>
          <a:endParaRPr lang="es-DO" sz="1400">
            <a:solidFill>
              <a:schemeClr val="bg1"/>
            </a:solidFill>
          </a:endParaRPr>
        </a:p>
      </dgm:t>
    </dgm:pt>
    <dgm:pt modelId="{BEE79036-6718-470E-882A-042DD181E170}">
      <dgm:prSet phldrT="[Texto]" custT="1"/>
      <dgm:spPr/>
      <dgm:t>
        <a:bodyPr/>
        <a:lstStyle/>
        <a:p>
          <a:r>
            <a:rPr lang="es-DO" sz="1400" dirty="0">
              <a:solidFill>
                <a:schemeClr val="bg1"/>
              </a:solidFill>
            </a:rPr>
            <a:t>Asegura el cumplimiento de determinadas obligaciones. Puede ser utilizada para respaldar la emisión de una oferta pública.</a:t>
          </a:r>
        </a:p>
      </dgm:t>
    </dgm:pt>
    <dgm:pt modelId="{757AFEAD-1AA7-4E0B-BC54-285BDC7637CA}" type="parTrans" cxnId="{E062F61E-5BD6-4B2A-B9AC-9CE81DF33341}">
      <dgm:prSet/>
      <dgm:spPr/>
      <dgm:t>
        <a:bodyPr/>
        <a:lstStyle/>
        <a:p>
          <a:endParaRPr lang="es-DO" sz="1400">
            <a:solidFill>
              <a:schemeClr val="bg1"/>
            </a:solidFill>
          </a:endParaRPr>
        </a:p>
      </dgm:t>
    </dgm:pt>
    <dgm:pt modelId="{C8C603F8-F5FC-44E9-A067-5BDF16F30CA5}" type="sibTrans" cxnId="{E062F61E-5BD6-4B2A-B9AC-9CE81DF33341}">
      <dgm:prSet/>
      <dgm:spPr/>
      <dgm:t>
        <a:bodyPr/>
        <a:lstStyle/>
        <a:p>
          <a:endParaRPr lang="es-DO" sz="1400">
            <a:solidFill>
              <a:schemeClr val="bg1"/>
            </a:solidFill>
          </a:endParaRPr>
        </a:p>
      </dgm:t>
    </dgm:pt>
    <dgm:pt modelId="{199E3E6D-56D9-4FF6-8EA2-08C6825AAE0B}">
      <dgm:prSet phldrT="[Texto]" custT="1"/>
      <dgm:spPr/>
      <dgm:t>
        <a:bodyPr/>
        <a:lstStyle/>
        <a:p>
          <a:r>
            <a:rPr lang="es-DO" sz="1600" b="1" dirty="0">
              <a:solidFill>
                <a:schemeClr val="bg1"/>
              </a:solidFill>
            </a:rPr>
            <a:t>Otras Clases</a:t>
          </a:r>
        </a:p>
      </dgm:t>
    </dgm:pt>
    <dgm:pt modelId="{0863118D-8007-4C10-B048-6EBB4C89D5B5}" type="parTrans" cxnId="{8F78AFA6-A960-44D1-9B84-D26631FB23DC}">
      <dgm:prSet/>
      <dgm:spPr/>
      <dgm:t>
        <a:bodyPr/>
        <a:lstStyle/>
        <a:p>
          <a:endParaRPr lang="es-DO" sz="1400">
            <a:solidFill>
              <a:schemeClr val="bg1"/>
            </a:solidFill>
          </a:endParaRPr>
        </a:p>
      </dgm:t>
    </dgm:pt>
    <dgm:pt modelId="{A157BA03-0307-44DF-BDA3-A2A882EAE4B0}" type="sibTrans" cxnId="{8F78AFA6-A960-44D1-9B84-D26631FB23DC}">
      <dgm:prSet/>
      <dgm:spPr/>
      <dgm:t>
        <a:bodyPr/>
        <a:lstStyle/>
        <a:p>
          <a:endParaRPr lang="es-DO" sz="1400">
            <a:solidFill>
              <a:schemeClr val="bg1"/>
            </a:solidFill>
          </a:endParaRPr>
        </a:p>
      </dgm:t>
    </dgm:pt>
    <dgm:pt modelId="{6EAE27BB-7BF4-49D2-887F-A4DF280A0ECF}">
      <dgm:prSet phldrT="[Texto]" custT="1"/>
      <dgm:spPr/>
      <dgm:t>
        <a:bodyPr/>
        <a:lstStyle/>
        <a:p>
          <a:r>
            <a:rPr lang="es-DO" sz="1400" dirty="0">
              <a:solidFill>
                <a:schemeClr val="bg1"/>
              </a:solidFill>
            </a:rPr>
            <a:t>Cualquier otro tipo de Fideicomiso que se ajuste a la ley 189-11.</a:t>
          </a:r>
        </a:p>
      </dgm:t>
    </dgm:pt>
    <dgm:pt modelId="{B20AB1DA-48AE-4511-BC66-ED0FD401FE2B}" type="parTrans" cxnId="{B625BDC3-02B0-42AF-A8E2-C942C169AE24}">
      <dgm:prSet/>
      <dgm:spPr/>
      <dgm:t>
        <a:bodyPr/>
        <a:lstStyle/>
        <a:p>
          <a:endParaRPr lang="es-DO" sz="1400">
            <a:solidFill>
              <a:schemeClr val="bg1"/>
            </a:solidFill>
          </a:endParaRPr>
        </a:p>
      </dgm:t>
    </dgm:pt>
    <dgm:pt modelId="{E4485D93-CE2C-4A92-B108-904E1C28679A}" type="sibTrans" cxnId="{B625BDC3-02B0-42AF-A8E2-C942C169AE24}">
      <dgm:prSet/>
      <dgm:spPr/>
      <dgm:t>
        <a:bodyPr/>
        <a:lstStyle/>
        <a:p>
          <a:endParaRPr lang="es-DO" sz="1400">
            <a:solidFill>
              <a:schemeClr val="bg1"/>
            </a:solidFill>
          </a:endParaRPr>
        </a:p>
      </dgm:t>
    </dgm:pt>
    <dgm:pt modelId="{1E0B8B1C-B591-4E27-BB01-DE161FFCAF95}">
      <dgm:prSet phldrT="[Texto]" custT="1"/>
      <dgm:spPr/>
      <dgm:t>
        <a:bodyPr/>
        <a:lstStyle/>
        <a:p>
          <a:endParaRPr lang="es-DO" sz="1400" dirty="0">
            <a:solidFill>
              <a:schemeClr val="bg1"/>
            </a:solidFill>
          </a:endParaRPr>
        </a:p>
      </dgm:t>
    </dgm:pt>
    <dgm:pt modelId="{1795F3AA-226D-4230-AFC6-8C1DE19AF8EA}" type="parTrans" cxnId="{DFD11FE7-2CDB-4A6C-AA1B-E9CFC1CCBF34}">
      <dgm:prSet/>
      <dgm:spPr/>
      <dgm:t>
        <a:bodyPr/>
        <a:lstStyle/>
        <a:p>
          <a:endParaRPr lang="es-DO"/>
        </a:p>
      </dgm:t>
    </dgm:pt>
    <dgm:pt modelId="{F4A45BCB-8B43-4FB4-A5A1-CD6C11D484E0}" type="sibTrans" cxnId="{DFD11FE7-2CDB-4A6C-AA1B-E9CFC1CCBF34}">
      <dgm:prSet/>
      <dgm:spPr/>
      <dgm:t>
        <a:bodyPr/>
        <a:lstStyle/>
        <a:p>
          <a:endParaRPr lang="es-DO"/>
        </a:p>
      </dgm:t>
    </dgm:pt>
    <dgm:pt modelId="{A79D6488-BDE7-4E00-AA62-5744BC806981}" type="pres">
      <dgm:prSet presAssocID="{98E79C10-02AA-479B-918A-F549E5DF03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DO"/>
        </a:p>
      </dgm:t>
    </dgm:pt>
    <dgm:pt modelId="{975D14C4-491F-4198-8E40-9A75D7188589}" type="pres">
      <dgm:prSet presAssocID="{F81133E3-7BC1-434A-935E-EBD956EF496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DO"/>
        </a:p>
      </dgm:t>
    </dgm:pt>
    <dgm:pt modelId="{4CFD7971-7B3D-4466-8F02-76B532FD666D}" type="pres">
      <dgm:prSet presAssocID="{F81133E3-7BC1-434A-935E-EBD956EF496E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DO"/>
        </a:p>
      </dgm:t>
    </dgm:pt>
    <dgm:pt modelId="{14A73D62-D524-4605-B42F-5FD346304718}" type="pres">
      <dgm:prSet presAssocID="{2CBB14D4-E53F-4251-A8A5-F6D17F7F8FA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DO"/>
        </a:p>
      </dgm:t>
    </dgm:pt>
    <dgm:pt modelId="{EBEC1976-BE75-4F3F-9382-9D7796B9183A}" type="pres">
      <dgm:prSet presAssocID="{2CBB14D4-E53F-4251-A8A5-F6D17F7F8FA8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DO"/>
        </a:p>
      </dgm:t>
    </dgm:pt>
    <dgm:pt modelId="{3D5B4BD6-E9B8-470A-9C99-469D0C519DF1}" type="pres">
      <dgm:prSet presAssocID="{199E3E6D-56D9-4FF6-8EA2-08C6825AAE0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DO"/>
        </a:p>
      </dgm:t>
    </dgm:pt>
    <dgm:pt modelId="{F4D6FD1F-51CC-446C-9985-4902A56C0E0E}" type="pres">
      <dgm:prSet presAssocID="{199E3E6D-56D9-4FF6-8EA2-08C6825AAE0B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DO"/>
        </a:p>
      </dgm:t>
    </dgm:pt>
  </dgm:ptLst>
  <dgm:cxnLst>
    <dgm:cxn modelId="{0B3B6205-E2DC-4BF2-8E47-E5D4848FC76A}" srcId="{98E79C10-02AA-479B-918A-F549E5DF0386}" destId="{2CBB14D4-E53F-4251-A8A5-F6D17F7F8FA8}" srcOrd="1" destOrd="0" parTransId="{BBA3B03C-D79E-441B-ADDC-148AE9BAB163}" sibTransId="{DA2991E2-D986-4293-AE88-DD31A41584FB}"/>
    <dgm:cxn modelId="{EAF40B3E-5511-4576-A80A-A5F9BDDB4973}" type="presOf" srcId="{98E79C10-02AA-479B-918A-F549E5DF0386}" destId="{A79D6488-BDE7-4E00-AA62-5744BC806981}" srcOrd="0" destOrd="0" presId="urn:microsoft.com/office/officeart/2005/8/layout/vList2"/>
    <dgm:cxn modelId="{B989233C-4604-450B-A810-6BA77B8BEB0A}" type="presOf" srcId="{F81133E3-7BC1-434A-935E-EBD956EF496E}" destId="{975D14C4-491F-4198-8E40-9A75D7188589}" srcOrd="0" destOrd="0" presId="urn:microsoft.com/office/officeart/2005/8/layout/vList2"/>
    <dgm:cxn modelId="{15E19023-DFF0-4D8E-9383-D7546179861E}" type="presOf" srcId="{BEE79036-6718-470E-882A-042DD181E170}" destId="{EBEC1976-BE75-4F3F-9382-9D7796B9183A}" srcOrd="0" destOrd="0" presId="urn:microsoft.com/office/officeart/2005/8/layout/vList2"/>
    <dgm:cxn modelId="{8F78AFA6-A960-44D1-9B84-D26631FB23DC}" srcId="{98E79C10-02AA-479B-918A-F549E5DF0386}" destId="{199E3E6D-56D9-4FF6-8EA2-08C6825AAE0B}" srcOrd="2" destOrd="0" parTransId="{0863118D-8007-4C10-B048-6EBB4C89D5B5}" sibTransId="{A157BA03-0307-44DF-BDA3-A2A882EAE4B0}"/>
    <dgm:cxn modelId="{B625BDC3-02B0-42AF-A8E2-C942C169AE24}" srcId="{199E3E6D-56D9-4FF6-8EA2-08C6825AAE0B}" destId="{6EAE27BB-7BF4-49D2-887F-A4DF280A0ECF}" srcOrd="0" destOrd="0" parTransId="{B20AB1DA-48AE-4511-BC66-ED0FD401FE2B}" sibTransId="{E4485D93-CE2C-4A92-B108-904E1C28679A}"/>
    <dgm:cxn modelId="{B2DC71E2-EA10-46F8-982A-36F613CD48EE}" type="presOf" srcId="{2CBB14D4-E53F-4251-A8A5-F6D17F7F8FA8}" destId="{14A73D62-D524-4605-B42F-5FD346304718}" srcOrd="0" destOrd="0" presId="urn:microsoft.com/office/officeart/2005/8/layout/vList2"/>
    <dgm:cxn modelId="{521BE852-54CE-4D1E-BBCC-BE566A07EF9C}" srcId="{98E79C10-02AA-479B-918A-F549E5DF0386}" destId="{F81133E3-7BC1-434A-935E-EBD956EF496E}" srcOrd="0" destOrd="0" parTransId="{07A69AC9-A06B-43BA-9CA4-B166C1E71BF3}" sibTransId="{4FC5CF34-1F34-47D8-BD22-0CF8A2ED562A}"/>
    <dgm:cxn modelId="{98F3DF19-E46B-4B81-9089-3C7DFDF40968}" type="presOf" srcId="{6EAE27BB-7BF4-49D2-887F-A4DF280A0ECF}" destId="{F4D6FD1F-51CC-446C-9985-4902A56C0E0E}" srcOrd="0" destOrd="0" presId="urn:microsoft.com/office/officeart/2005/8/layout/vList2"/>
    <dgm:cxn modelId="{E062F61E-5BD6-4B2A-B9AC-9CE81DF33341}" srcId="{2CBB14D4-E53F-4251-A8A5-F6D17F7F8FA8}" destId="{BEE79036-6718-470E-882A-042DD181E170}" srcOrd="0" destOrd="0" parTransId="{757AFEAD-1AA7-4E0B-BC54-285BDC7637CA}" sibTransId="{C8C603F8-F5FC-44E9-A067-5BDF16F30CA5}"/>
    <dgm:cxn modelId="{838D16AE-188C-4959-A64E-392CD2413181}" type="presOf" srcId="{199E3E6D-56D9-4FF6-8EA2-08C6825AAE0B}" destId="{3D5B4BD6-E9B8-470A-9C99-469D0C519DF1}" srcOrd="0" destOrd="0" presId="urn:microsoft.com/office/officeart/2005/8/layout/vList2"/>
    <dgm:cxn modelId="{DFD11FE7-2CDB-4A6C-AA1B-E9CFC1CCBF34}" srcId="{2CBB14D4-E53F-4251-A8A5-F6D17F7F8FA8}" destId="{1E0B8B1C-B591-4E27-BB01-DE161FFCAF95}" srcOrd="1" destOrd="0" parTransId="{1795F3AA-226D-4230-AFC6-8C1DE19AF8EA}" sibTransId="{F4A45BCB-8B43-4FB4-A5A1-CD6C11D484E0}"/>
    <dgm:cxn modelId="{B8DA11C7-572B-4243-89CC-D6C766881DB9}" srcId="{F81133E3-7BC1-434A-935E-EBD956EF496E}" destId="{D3AEA389-BCC8-4FA5-B667-9C844BC19843}" srcOrd="0" destOrd="0" parTransId="{DC133F52-BD61-41A4-A73F-0B33045B9D9F}" sibTransId="{450D9F6A-4EF8-4529-B383-9AC51D475E1B}"/>
    <dgm:cxn modelId="{90E8D022-6823-48F9-83B6-6BB37C2D8249}" type="presOf" srcId="{D3AEA389-BCC8-4FA5-B667-9C844BC19843}" destId="{4CFD7971-7B3D-4466-8F02-76B532FD666D}" srcOrd="0" destOrd="0" presId="urn:microsoft.com/office/officeart/2005/8/layout/vList2"/>
    <dgm:cxn modelId="{9964E5CC-DDDB-4E9F-8C93-C42C32C0A22A}" type="presOf" srcId="{1E0B8B1C-B591-4E27-BB01-DE161FFCAF95}" destId="{EBEC1976-BE75-4F3F-9382-9D7796B9183A}" srcOrd="0" destOrd="1" presId="urn:microsoft.com/office/officeart/2005/8/layout/vList2"/>
    <dgm:cxn modelId="{0BEFF8C5-4040-43F7-BC44-85FBF2C94771}" type="presParOf" srcId="{A79D6488-BDE7-4E00-AA62-5744BC806981}" destId="{975D14C4-491F-4198-8E40-9A75D7188589}" srcOrd="0" destOrd="0" presId="urn:microsoft.com/office/officeart/2005/8/layout/vList2"/>
    <dgm:cxn modelId="{71F43118-AF8D-4686-8B3B-902EC3AD9534}" type="presParOf" srcId="{A79D6488-BDE7-4E00-AA62-5744BC806981}" destId="{4CFD7971-7B3D-4466-8F02-76B532FD666D}" srcOrd="1" destOrd="0" presId="urn:microsoft.com/office/officeart/2005/8/layout/vList2"/>
    <dgm:cxn modelId="{F824732B-5A56-45CB-B40E-ABDCAE6CFBD4}" type="presParOf" srcId="{A79D6488-BDE7-4E00-AA62-5744BC806981}" destId="{14A73D62-D524-4605-B42F-5FD346304718}" srcOrd="2" destOrd="0" presId="urn:microsoft.com/office/officeart/2005/8/layout/vList2"/>
    <dgm:cxn modelId="{5338E102-2D87-4C38-9CAC-28F8B654D7A9}" type="presParOf" srcId="{A79D6488-BDE7-4E00-AA62-5744BC806981}" destId="{EBEC1976-BE75-4F3F-9382-9D7796B9183A}" srcOrd="3" destOrd="0" presId="urn:microsoft.com/office/officeart/2005/8/layout/vList2"/>
    <dgm:cxn modelId="{542E45A9-3C97-4012-B584-F5659D2E0112}" type="presParOf" srcId="{A79D6488-BDE7-4E00-AA62-5744BC806981}" destId="{3D5B4BD6-E9B8-470A-9C99-469D0C519DF1}" srcOrd="4" destOrd="0" presId="urn:microsoft.com/office/officeart/2005/8/layout/vList2"/>
    <dgm:cxn modelId="{72E55A4B-DBBB-4AD9-931E-C0B4B8846B16}" type="presParOf" srcId="{A79D6488-BDE7-4E00-AA62-5744BC806981}" destId="{F4D6FD1F-51CC-446C-9985-4902A56C0E0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808A62-A683-487C-B7E6-64B7B64DCEC4}" type="doc">
      <dgm:prSet loTypeId="urn:microsoft.com/office/officeart/2005/8/layout/list1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s-DO"/>
        </a:p>
      </dgm:t>
    </dgm:pt>
    <dgm:pt modelId="{EBBA74A3-D0F4-437F-BDEC-53B617F9DC5A}">
      <dgm:prSet phldrT="[Texto]" custT="1"/>
      <dgm:spPr>
        <a:solidFill>
          <a:srgbClr val="0070C0"/>
        </a:solidFill>
        <a:ln>
          <a:solidFill>
            <a:srgbClr val="FFC000"/>
          </a:solidFill>
        </a:ln>
      </dgm:spPr>
      <dgm:t>
        <a:bodyPr/>
        <a:lstStyle/>
        <a:p>
          <a:r>
            <a:rPr lang="es-DO" sz="1600" b="1" dirty="0"/>
            <a:t>Requisitos Legales</a:t>
          </a:r>
        </a:p>
      </dgm:t>
    </dgm:pt>
    <dgm:pt modelId="{05E23449-815C-4748-AA3A-73386AD58B86}" type="parTrans" cxnId="{18256204-1802-4630-B542-4B6452D516E9}">
      <dgm:prSet/>
      <dgm:spPr/>
      <dgm:t>
        <a:bodyPr/>
        <a:lstStyle/>
        <a:p>
          <a:endParaRPr lang="es-DO" sz="2000"/>
        </a:p>
      </dgm:t>
    </dgm:pt>
    <dgm:pt modelId="{4AC161CC-0732-4F1A-ACC8-D25EBBFB6B79}" type="sibTrans" cxnId="{18256204-1802-4630-B542-4B6452D516E9}">
      <dgm:prSet/>
      <dgm:spPr/>
      <dgm:t>
        <a:bodyPr/>
        <a:lstStyle/>
        <a:p>
          <a:endParaRPr lang="es-DO" sz="2000"/>
        </a:p>
      </dgm:t>
    </dgm:pt>
    <dgm:pt modelId="{888BDCB3-6966-449D-8E36-0FB33864D962}">
      <dgm:prSet phldrT="[Texto]" custT="1"/>
      <dgm:spPr>
        <a:solidFill>
          <a:srgbClr val="0070C0"/>
        </a:solidFill>
        <a:ln>
          <a:solidFill>
            <a:srgbClr val="FFC000"/>
          </a:solidFill>
        </a:ln>
      </dgm:spPr>
      <dgm:t>
        <a:bodyPr/>
        <a:lstStyle/>
        <a:p>
          <a:r>
            <a:rPr lang="es-DO" sz="1600" b="1" dirty="0"/>
            <a:t>Requisitos Técnicos</a:t>
          </a:r>
        </a:p>
      </dgm:t>
    </dgm:pt>
    <dgm:pt modelId="{E36C4A0D-D02E-41F8-B31E-19073B0670A0}" type="parTrans" cxnId="{EFADCB14-876A-4444-944B-814316788F74}">
      <dgm:prSet/>
      <dgm:spPr/>
      <dgm:t>
        <a:bodyPr/>
        <a:lstStyle/>
        <a:p>
          <a:endParaRPr lang="es-DO" sz="2000"/>
        </a:p>
      </dgm:t>
    </dgm:pt>
    <dgm:pt modelId="{A90A0074-417F-41EF-8036-0E680E9DAAC2}" type="sibTrans" cxnId="{EFADCB14-876A-4444-944B-814316788F74}">
      <dgm:prSet/>
      <dgm:spPr/>
      <dgm:t>
        <a:bodyPr/>
        <a:lstStyle/>
        <a:p>
          <a:endParaRPr lang="es-DO" sz="2000"/>
        </a:p>
      </dgm:t>
    </dgm:pt>
    <dgm:pt modelId="{964DA39F-F35B-482E-AA26-AA7C226DBB01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DO" sz="1600" b="1" dirty="0"/>
            <a:t>Requisito Económico</a:t>
          </a:r>
        </a:p>
      </dgm:t>
    </dgm:pt>
    <dgm:pt modelId="{06677EA8-E46E-408B-8D78-89605CFA4EF7}" type="parTrans" cxnId="{834AF221-B08F-4273-9389-EFB7F6FA21E6}">
      <dgm:prSet/>
      <dgm:spPr/>
      <dgm:t>
        <a:bodyPr/>
        <a:lstStyle/>
        <a:p>
          <a:endParaRPr lang="es-DO" sz="2000"/>
        </a:p>
      </dgm:t>
    </dgm:pt>
    <dgm:pt modelId="{D89BEB9D-DAB9-44AA-B4EE-B584D1C81D68}" type="sibTrans" cxnId="{834AF221-B08F-4273-9389-EFB7F6FA21E6}">
      <dgm:prSet/>
      <dgm:spPr/>
      <dgm:t>
        <a:bodyPr/>
        <a:lstStyle/>
        <a:p>
          <a:endParaRPr lang="es-DO" sz="2000"/>
        </a:p>
      </dgm:t>
    </dgm:pt>
    <dgm:pt modelId="{6ED2718E-87F1-47AA-90D6-D0BF59644FE1}">
      <dgm:prSet custT="1"/>
      <dgm:spPr/>
      <dgm:t>
        <a:bodyPr/>
        <a:lstStyle/>
        <a:p>
          <a:r>
            <a:rPr lang="es-DO" sz="1600" dirty="0"/>
            <a:t>Título de Propiedad</a:t>
          </a:r>
        </a:p>
      </dgm:t>
    </dgm:pt>
    <dgm:pt modelId="{010F800E-D002-4E9B-9BD3-FDDF7E18BAB6}" type="parTrans" cxnId="{306AA12E-1778-470D-8D72-DC557D179B1A}">
      <dgm:prSet/>
      <dgm:spPr/>
      <dgm:t>
        <a:bodyPr/>
        <a:lstStyle/>
        <a:p>
          <a:endParaRPr lang="es-DO" sz="2000"/>
        </a:p>
      </dgm:t>
    </dgm:pt>
    <dgm:pt modelId="{1D36E327-589C-4907-85E2-178F927E42DC}" type="sibTrans" cxnId="{306AA12E-1778-470D-8D72-DC557D179B1A}">
      <dgm:prSet/>
      <dgm:spPr/>
      <dgm:t>
        <a:bodyPr/>
        <a:lstStyle/>
        <a:p>
          <a:endParaRPr lang="es-DO" sz="2000"/>
        </a:p>
      </dgm:t>
    </dgm:pt>
    <dgm:pt modelId="{613FB719-E898-4558-BE3B-C66B032034AC}">
      <dgm:prSet custT="1"/>
      <dgm:spPr/>
      <dgm:t>
        <a:bodyPr/>
        <a:lstStyle/>
        <a:p>
          <a:endParaRPr lang="es-DO" sz="1600" dirty="0"/>
        </a:p>
      </dgm:t>
    </dgm:pt>
    <dgm:pt modelId="{4D00B568-7AD7-4E05-8373-C43F13437A10}" type="parTrans" cxnId="{B461D949-AA25-47C6-9626-6A12319F891B}">
      <dgm:prSet/>
      <dgm:spPr/>
      <dgm:t>
        <a:bodyPr/>
        <a:lstStyle/>
        <a:p>
          <a:endParaRPr lang="es-DO" sz="2000"/>
        </a:p>
      </dgm:t>
    </dgm:pt>
    <dgm:pt modelId="{4DC8ACFA-FEF6-44F9-9277-EC1AECD11452}" type="sibTrans" cxnId="{B461D949-AA25-47C6-9626-6A12319F891B}">
      <dgm:prSet/>
      <dgm:spPr/>
      <dgm:t>
        <a:bodyPr/>
        <a:lstStyle/>
        <a:p>
          <a:endParaRPr lang="es-DO" sz="2000"/>
        </a:p>
      </dgm:t>
    </dgm:pt>
    <dgm:pt modelId="{7A3E1F80-B391-4771-9298-162A057ADD49}">
      <dgm:prSet custT="1"/>
      <dgm:spPr/>
      <dgm:t>
        <a:bodyPr/>
        <a:lstStyle/>
        <a:p>
          <a:r>
            <a:rPr lang="es-DO" sz="1600" dirty="0"/>
            <a:t>Plano Catastral</a:t>
          </a:r>
        </a:p>
      </dgm:t>
    </dgm:pt>
    <dgm:pt modelId="{87EF5A63-541F-4F78-89DC-61FC81DF19F2}" type="parTrans" cxnId="{CFE0653C-36FC-4AC1-8CF1-CF7222A3A15A}">
      <dgm:prSet/>
      <dgm:spPr/>
      <dgm:t>
        <a:bodyPr/>
        <a:lstStyle/>
        <a:p>
          <a:endParaRPr lang="es-DO" sz="2000"/>
        </a:p>
      </dgm:t>
    </dgm:pt>
    <dgm:pt modelId="{CEB3AD26-4648-4DE2-AE6D-2EB2A541F030}" type="sibTrans" cxnId="{CFE0653C-36FC-4AC1-8CF1-CF7222A3A15A}">
      <dgm:prSet/>
      <dgm:spPr/>
      <dgm:t>
        <a:bodyPr/>
        <a:lstStyle/>
        <a:p>
          <a:endParaRPr lang="es-DO" sz="2000"/>
        </a:p>
      </dgm:t>
    </dgm:pt>
    <dgm:pt modelId="{CE407ECE-1172-470D-B208-CAE61595E058}">
      <dgm:prSet custT="1"/>
      <dgm:spPr/>
      <dgm:t>
        <a:bodyPr/>
        <a:lstStyle/>
        <a:p>
          <a:r>
            <a:rPr lang="es-DO" sz="1600" dirty="0"/>
            <a:t>Carga y Gravamen</a:t>
          </a:r>
        </a:p>
      </dgm:t>
    </dgm:pt>
    <dgm:pt modelId="{1362D99D-AF91-484C-816E-3A1BF40613F8}" type="parTrans" cxnId="{3885300E-8BE3-4D9F-9969-469F0871C831}">
      <dgm:prSet/>
      <dgm:spPr/>
      <dgm:t>
        <a:bodyPr/>
        <a:lstStyle/>
        <a:p>
          <a:endParaRPr lang="es-DO" sz="2000"/>
        </a:p>
      </dgm:t>
    </dgm:pt>
    <dgm:pt modelId="{F8807838-4E3F-46CC-945D-02FFB9C4884E}" type="sibTrans" cxnId="{3885300E-8BE3-4D9F-9969-469F0871C831}">
      <dgm:prSet/>
      <dgm:spPr/>
      <dgm:t>
        <a:bodyPr/>
        <a:lstStyle/>
        <a:p>
          <a:endParaRPr lang="es-DO" sz="2000"/>
        </a:p>
      </dgm:t>
    </dgm:pt>
    <dgm:pt modelId="{A6285B24-6932-43ED-9D51-401C102A5C2A}">
      <dgm:prSet custT="1"/>
      <dgm:spPr/>
      <dgm:t>
        <a:bodyPr/>
        <a:lstStyle/>
        <a:p>
          <a:r>
            <a:rPr lang="es-DO" sz="1600" dirty="0"/>
            <a:t>Impuesto a la propiedad inmobiliaria</a:t>
          </a:r>
        </a:p>
      </dgm:t>
    </dgm:pt>
    <dgm:pt modelId="{19C43AE2-927E-46AA-9EF4-9F923DEA89D3}" type="parTrans" cxnId="{934FA5C3-FED3-4483-8000-60B00C006CBA}">
      <dgm:prSet/>
      <dgm:spPr/>
      <dgm:t>
        <a:bodyPr/>
        <a:lstStyle/>
        <a:p>
          <a:endParaRPr lang="es-DO" sz="2000"/>
        </a:p>
      </dgm:t>
    </dgm:pt>
    <dgm:pt modelId="{31783700-1D8F-446B-9407-22E0840E3348}" type="sibTrans" cxnId="{934FA5C3-FED3-4483-8000-60B00C006CBA}">
      <dgm:prSet/>
      <dgm:spPr/>
      <dgm:t>
        <a:bodyPr/>
        <a:lstStyle/>
        <a:p>
          <a:endParaRPr lang="es-DO" sz="2000"/>
        </a:p>
      </dgm:t>
    </dgm:pt>
    <dgm:pt modelId="{6B79B55A-46D1-4CF6-A724-C18439EE9E55}">
      <dgm:prSet custT="1"/>
      <dgm:spPr/>
      <dgm:t>
        <a:bodyPr/>
        <a:lstStyle/>
        <a:p>
          <a:r>
            <a:rPr lang="es-DO" sz="1600" dirty="0"/>
            <a:t>Otros requisitos legales</a:t>
          </a:r>
        </a:p>
      </dgm:t>
    </dgm:pt>
    <dgm:pt modelId="{C6006546-2117-4409-9ED6-66C105B39C68}" type="parTrans" cxnId="{F3CE87FF-23B8-4726-AD46-43BCD26DF20A}">
      <dgm:prSet/>
      <dgm:spPr/>
      <dgm:t>
        <a:bodyPr/>
        <a:lstStyle/>
        <a:p>
          <a:endParaRPr lang="es-DO" sz="2000"/>
        </a:p>
      </dgm:t>
    </dgm:pt>
    <dgm:pt modelId="{41FD9488-2BAF-478A-BA02-DC56DEA7997F}" type="sibTrans" cxnId="{F3CE87FF-23B8-4726-AD46-43BCD26DF20A}">
      <dgm:prSet/>
      <dgm:spPr/>
      <dgm:t>
        <a:bodyPr/>
        <a:lstStyle/>
        <a:p>
          <a:endParaRPr lang="es-DO" sz="2000"/>
        </a:p>
      </dgm:t>
    </dgm:pt>
    <dgm:pt modelId="{8806D141-35D4-4705-B804-88840D0F6012}">
      <dgm:prSet custT="1"/>
      <dgm:spPr/>
      <dgm:t>
        <a:bodyPr/>
        <a:lstStyle/>
        <a:p>
          <a:r>
            <a:rPr lang="es-DO" sz="1600" dirty="0"/>
            <a:t>Planos Arquitectónicos</a:t>
          </a:r>
        </a:p>
      </dgm:t>
    </dgm:pt>
    <dgm:pt modelId="{14892309-E3E6-4363-893F-35E9181AE63B}" type="parTrans" cxnId="{923D0E4D-FB4B-43E1-8A1A-550FD4A6888F}">
      <dgm:prSet/>
      <dgm:spPr/>
      <dgm:t>
        <a:bodyPr/>
        <a:lstStyle/>
        <a:p>
          <a:endParaRPr lang="es-DO" sz="2000"/>
        </a:p>
      </dgm:t>
    </dgm:pt>
    <dgm:pt modelId="{C4CB9F90-77C1-4045-82B6-172D589D6C66}" type="sibTrans" cxnId="{923D0E4D-FB4B-43E1-8A1A-550FD4A6888F}">
      <dgm:prSet/>
      <dgm:spPr/>
      <dgm:t>
        <a:bodyPr/>
        <a:lstStyle/>
        <a:p>
          <a:endParaRPr lang="es-DO" sz="2000"/>
        </a:p>
      </dgm:t>
    </dgm:pt>
    <dgm:pt modelId="{D6AE0792-3554-4DA0-9CA1-AD6ED14B4786}">
      <dgm:prSet custT="1"/>
      <dgm:spPr/>
      <dgm:t>
        <a:bodyPr/>
        <a:lstStyle/>
        <a:p>
          <a:r>
            <a:rPr lang="es-DO" sz="1600" dirty="0"/>
            <a:t>Planos Eléctricos</a:t>
          </a:r>
        </a:p>
      </dgm:t>
    </dgm:pt>
    <dgm:pt modelId="{71821328-D064-411E-AA89-D3645AAF56BD}" type="parTrans" cxnId="{64C07823-D036-4675-8028-7739C5C9F807}">
      <dgm:prSet/>
      <dgm:spPr/>
      <dgm:t>
        <a:bodyPr/>
        <a:lstStyle/>
        <a:p>
          <a:endParaRPr lang="es-DO" sz="2000"/>
        </a:p>
      </dgm:t>
    </dgm:pt>
    <dgm:pt modelId="{25A730CE-5315-497E-AEB8-757F28437C72}" type="sibTrans" cxnId="{64C07823-D036-4675-8028-7739C5C9F807}">
      <dgm:prSet/>
      <dgm:spPr/>
      <dgm:t>
        <a:bodyPr/>
        <a:lstStyle/>
        <a:p>
          <a:endParaRPr lang="es-DO" sz="2000"/>
        </a:p>
      </dgm:t>
    </dgm:pt>
    <dgm:pt modelId="{F6A1E90E-A20A-4F38-99B6-4AE40FD014BE}">
      <dgm:prSet custT="1"/>
      <dgm:spPr/>
      <dgm:t>
        <a:bodyPr/>
        <a:lstStyle/>
        <a:p>
          <a:r>
            <a:rPr lang="es-DO" sz="1600" dirty="0"/>
            <a:t>Planos Sanitarios</a:t>
          </a:r>
        </a:p>
      </dgm:t>
    </dgm:pt>
    <dgm:pt modelId="{48144E5D-CCBD-478D-A3B3-E1E0EE532ACF}" type="parTrans" cxnId="{1696D305-6297-4FE5-8B72-2A336AAB7058}">
      <dgm:prSet/>
      <dgm:spPr/>
      <dgm:t>
        <a:bodyPr/>
        <a:lstStyle/>
        <a:p>
          <a:endParaRPr lang="es-DO" sz="2000"/>
        </a:p>
      </dgm:t>
    </dgm:pt>
    <dgm:pt modelId="{42DCC9D2-B6B6-4361-BBBB-8C18710FCB6F}" type="sibTrans" cxnId="{1696D305-6297-4FE5-8B72-2A336AAB7058}">
      <dgm:prSet/>
      <dgm:spPr/>
      <dgm:t>
        <a:bodyPr/>
        <a:lstStyle/>
        <a:p>
          <a:endParaRPr lang="es-DO" sz="2000"/>
        </a:p>
      </dgm:t>
    </dgm:pt>
    <dgm:pt modelId="{F4C305B2-82AA-481A-BB34-602463011406}">
      <dgm:prSet custT="1"/>
      <dgm:spPr/>
      <dgm:t>
        <a:bodyPr/>
        <a:lstStyle/>
        <a:p>
          <a:r>
            <a:rPr lang="es-DO" sz="1600" dirty="0"/>
            <a:t>Planos estructurales</a:t>
          </a:r>
        </a:p>
      </dgm:t>
    </dgm:pt>
    <dgm:pt modelId="{8E4FA3A3-3FD2-46CF-B05E-A6E217BB051D}" type="parTrans" cxnId="{EC182B47-F092-4537-B68D-2ACF7584DB57}">
      <dgm:prSet/>
      <dgm:spPr/>
      <dgm:t>
        <a:bodyPr/>
        <a:lstStyle/>
        <a:p>
          <a:endParaRPr lang="es-DO" sz="2000"/>
        </a:p>
      </dgm:t>
    </dgm:pt>
    <dgm:pt modelId="{379E028F-E48E-4986-BC6E-EECDB49D97C3}" type="sibTrans" cxnId="{EC182B47-F092-4537-B68D-2ACF7584DB57}">
      <dgm:prSet/>
      <dgm:spPr/>
      <dgm:t>
        <a:bodyPr/>
        <a:lstStyle/>
        <a:p>
          <a:endParaRPr lang="es-DO" sz="2000"/>
        </a:p>
      </dgm:t>
    </dgm:pt>
    <dgm:pt modelId="{C1055D5B-14CA-42EF-B51C-9DE092C36B8F}">
      <dgm:prSet custT="1"/>
      <dgm:spPr/>
      <dgm:t>
        <a:bodyPr/>
        <a:lstStyle/>
        <a:p>
          <a:r>
            <a:rPr lang="es-DO" sz="1600" dirty="0"/>
            <a:t>Estudio de Suelo</a:t>
          </a:r>
        </a:p>
      </dgm:t>
    </dgm:pt>
    <dgm:pt modelId="{A8370C4C-A641-477A-91BF-73D6C756AB9B}" type="parTrans" cxnId="{6670F754-4E94-4958-8B37-8B066976D703}">
      <dgm:prSet/>
      <dgm:spPr/>
      <dgm:t>
        <a:bodyPr/>
        <a:lstStyle/>
        <a:p>
          <a:endParaRPr lang="es-DO" sz="2000"/>
        </a:p>
      </dgm:t>
    </dgm:pt>
    <dgm:pt modelId="{928A03D4-5341-4D0B-ABD6-814CE863D37D}" type="sibTrans" cxnId="{6670F754-4E94-4958-8B37-8B066976D703}">
      <dgm:prSet/>
      <dgm:spPr/>
      <dgm:t>
        <a:bodyPr/>
        <a:lstStyle/>
        <a:p>
          <a:endParaRPr lang="es-DO" sz="2000"/>
        </a:p>
      </dgm:t>
    </dgm:pt>
    <dgm:pt modelId="{86BBF882-1651-46F1-A6CE-071E4B37D380}">
      <dgm:prSet custT="1"/>
      <dgm:spPr/>
      <dgm:t>
        <a:bodyPr/>
        <a:lstStyle/>
        <a:p>
          <a:r>
            <a:rPr lang="es-DO" sz="1600" dirty="0"/>
            <a:t>Permisos Ambientales</a:t>
          </a:r>
        </a:p>
      </dgm:t>
    </dgm:pt>
    <dgm:pt modelId="{53C9C97D-1E04-4EAF-B2D0-2F39B1977C2F}" type="parTrans" cxnId="{0E78378D-8D5B-4746-B1DE-25623203E03A}">
      <dgm:prSet/>
      <dgm:spPr/>
      <dgm:t>
        <a:bodyPr/>
        <a:lstStyle/>
        <a:p>
          <a:endParaRPr lang="es-DO" sz="2000"/>
        </a:p>
      </dgm:t>
    </dgm:pt>
    <dgm:pt modelId="{9836252D-6F4B-4C57-B459-04BD34341756}" type="sibTrans" cxnId="{0E78378D-8D5B-4746-B1DE-25623203E03A}">
      <dgm:prSet/>
      <dgm:spPr/>
      <dgm:t>
        <a:bodyPr/>
        <a:lstStyle/>
        <a:p>
          <a:endParaRPr lang="es-DO" sz="2000"/>
        </a:p>
      </dgm:t>
    </dgm:pt>
    <dgm:pt modelId="{04C632DB-B0AA-47CF-8ED5-31C44209A90E}">
      <dgm:prSet custT="1"/>
      <dgm:spPr/>
      <dgm:t>
        <a:bodyPr/>
        <a:lstStyle/>
        <a:p>
          <a:r>
            <a:rPr lang="es-DO" sz="1600" dirty="0"/>
            <a:t>Aprobación de planos definitivos</a:t>
          </a:r>
        </a:p>
      </dgm:t>
    </dgm:pt>
    <dgm:pt modelId="{1127D594-B4C1-40CF-B6DE-E227DD5A5C63}" type="parTrans" cxnId="{9CD1447F-4CA7-4C79-8287-FFB6ED083939}">
      <dgm:prSet/>
      <dgm:spPr/>
      <dgm:t>
        <a:bodyPr/>
        <a:lstStyle/>
        <a:p>
          <a:endParaRPr lang="es-DO" sz="2000"/>
        </a:p>
      </dgm:t>
    </dgm:pt>
    <dgm:pt modelId="{20906859-2B40-4C77-B54E-A42399D6818A}" type="sibTrans" cxnId="{9CD1447F-4CA7-4C79-8287-FFB6ED083939}">
      <dgm:prSet/>
      <dgm:spPr/>
      <dgm:t>
        <a:bodyPr/>
        <a:lstStyle/>
        <a:p>
          <a:endParaRPr lang="es-DO" sz="2000"/>
        </a:p>
      </dgm:t>
    </dgm:pt>
    <dgm:pt modelId="{3AEE73C8-651F-4359-B110-BAEBEA1DED77}">
      <dgm:prSet custT="1"/>
      <dgm:spPr/>
      <dgm:t>
        <a:bodyPr/>
        <a:lstStyle/>
        <a:p>
          <a:r>
            <a:rPr lang="es-DO" sz="1600" dirty="0"/>
            <a:t>El punto de equilibrio económico esta supeditado a pre-vender las propiedades  para hacer factible económicamente el desarrollo del proyecto, esto es lo que determina la factibilidad real.</a:t>
          </a:r>
        </a:p>
      </dgm:t>
    </dgm:pt>
    <dgm:pt modelId="{9FA0FEF1-BE56-4B9F-8A93-11AF641276C4}" type="parTrans" cxnId="{CF58CFB5-C30C-4CCF-82D6-E94D993F8D9A}">
      <dgm:prSet/>
      <dgm:spPr/>
      <dgm:t>
        <a:bodyPr/>
        <a:lstStyle/>
        <a:p>
          <a:endParaRPr lang="es-DO" sz="2000"/>
        </a:p>
      </dgm:t>
    </dgm:pt>
    <dgm:pt modelId="{ACC9D520-5D64-4EB6-8295-AC68F41318BF}" type="sibTrans" cxnId="{CF58CFB5-C30C-4CCF-82D6-E94D993F8D9A}">
      <dgm:prSet/>
      <dgm:spPr/>
      <dgm:t>
        <a:bodyPr/>
        <a:lstStyle/>
        <a:p>
          <a:endParaRPr lang="es-DO" sz="2000"/>
        </a:p>
      </dgm:t>
    </dgm:pt>
    <dgm:pt modelId="{F53A1536-6576-4900-9EC3-EB914169C402}" type="pres">
      <dgm:prSet presAssocID="{63808A62-A683-487C-B7E6-64B7B64DCEC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DO"/>
        </a:p>
      </dgm:t>
    </dgm:pt>
    <dgm:pt modelId="{EC522F79-B72B-4DA5-AB98-16B1368560A0}" type="pres">
      <dgm:prSet presAssocID="{EBBA74A3-D0F4-437F-BDEC-53B617F9DC5A}" presName="parentLin" presStyleCnt="0"/>
      <dgm:spPr/>
    </dgm:pt>
    <dgm:pt modelId="{E7A5238F-758E-4C2D-9AEE-4173564C1193}" type="pres">
      <dgm:prSet presAssocID="{EBBA74A3-D0F4-437F-BDEC-53B617F9DC5A}" presName="parentLeftMargin" presStyleLbl="node1" presStyleIdx="0" presStyleCnt="3"/>
      <dgm:spPr/>
      <dgm:t>
        <a:bodyPr/>
        <a:lstStyle/>
        <a:p>
          <a:endParaRPr lang="es-DO"/>
        </a:p>
      </dgm:t>
    </dgm:pt>
    <dgm:pt modelId="{15EEDF9D-0844-492A-9654-A9ACAD4D851E}" type="pres">
      <dgm:prSet presAssocID="{EBBA74A3-D0F4-437F-BDEC-53B617F9DC5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DO"/>
        </a:p>
      </dgm:t>
    </dgm:pt>
    <dgm:pt modelId="{F729433B-CFAE-46FD-8DBB-635DFFB4E9AB}" type="pres">
      <dgm:prSet presAssocID="{EBBA74A3-D0F4-437F-BDEC-53B617F9DC5A}" presName="negativeSpace" presStyleCnt="0"/>
      <dgm:spPr/>
    </dgm:pt>
    <dgm:pt modelId="{6C66D7DE-2D5C-4445-A3C1-A70717323C96}" type="pres">
      <dgm:prSet presAssocID="{EBBA74A3-D0F4-437F-BDEC-53B617F9DC5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DO"/>
        </a:p>
      </dgm:t>
    </dgm:pt>
    <dgm:pt modelId="{329AA0B6-13B8-4A41-9501-B13448A20A19}" type="pres">
      <dgm:prSet presAssocID="{4AC161CC-0732-4F1A-ACC8-D25EBBFB6B79}" presName="spaceBetweenRectangles" presStyleCnt="0"/>
      <dgm:spPr/>
    </dgm:pt>
    <dgm:pt modelId="{0EB57EB3-517D-4AF0-A5A0-6CD604A9CCBE}" type="pres">
      <dgm:prSet presAssocID="{888BDCB3-6966-449D-8E36-0FB33864D962}" presName="parentLin" presStyleCnt="0"/>
      <dgm:spPr/>
    </dgm:pt>
    <dgm:pt modelId="{E7772C60-BE45-4120-A642-DC8A50BADB32}" type="pres">
      <dgm:prSet presAssocID="{888BDCB3-6966-449D-8E36-0FB33864D962}" presName="parentLeftMargin" presStyleLbl="node1" presStyleIdx="0" presStyleCnt="3"/>
      <dgm:spPr/>
      <dgm:t>
        <a:bodyPr/>
        <a:lstStyle/>
        <a:p>
          <a:endParaRPr lang="es-DO"/>
        </a:p>
      </dgm:t>
    </dgm:pt>
    <dgm:pt modelId="{78440A42-FA8D-425F-B88F-DAF72D928F12}" type="pres">
      <dgm:prSet presAssocID="{888BDCB3-6966-449D-8E36-0FB33864D96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DO"/>
        </a:p>
      </dgm:t>
    </dgm:pt>
    <dgm:pt modelId="{56BFD683-6157-4FA3-9F48-DE1A1C874352}" type="pres">
      <dgm:prSet presAssocID="{888BDCB3-6966-449D-8E36-0FB33864D962}" presName="negativeSpace" presStyleCnt="0"/>
      <dgm:spPr/>
    </dgm:pt>
    <dgm:pt modelId="{8962E25E-CE34-49B9-B241-92227CE4E645}" type="pres">
      <dgm:prSet presAssocID="{888BDCB3-6966-449D-8E36-0FB33864D96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DO"/>
        </a:p>
      </dgm:t>
    </dgm:pt>
    <dgm:pt modelId="{95EAB111-356B-4370-A56B-3BB31C9F08A5}" type="pres">
      <dgm:prSet presAssocID="{A90A0074-417F-41EF-8036-0E680E9DAAC2}" presName="spaceBetweenRectangles" presStyleCnt="0"/>
      <dgm:spPr/>
    </dgm:pt>
    <dgm:pt modelId="{95344FE3-84D7-46D9-91D1-EA6F39E7CF74}" type="pres">
      <dgm:prSet presAssocID="{964DA39F-F35B-482E-AA26-AA7C226DBB01}" presName="parentLin" presStyleCnt="0"/>
      <dgm:spPr/>
    </dgm:pt>
    <dgm:pt modelId="{06F030FA-5B01-427A-AD7A-626B369F2E86}" type="pres">
      <dgm:prSet presAssocID="{964DA39F-F35B-482E-AA26-AA7C226DBB01}" presName="parentLeftMargin" presStyleLbl="node1" presStyleIdx="1" presStyleCnt="3"/>
      <dgm:spPr/>
      <dgm:t>
        <a:bodyPr/>
        <a:lstStyle/>
        <a:p>
          <a:endParaRPr lang="es-DO"/>
        </a:p>
      </dgm:t>
    </dgm:pt>
    <dgm:pt modelId="{FDA9A4CA-F710-4D8B-88A1-D4F136EDA484}" type="pres">
      <dgm:prSet presAssocID="{964DA39F-F35B-482E-AA26-AA7C226DBB0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DO"/>
        </a:p>
      </dgm:t>
    </dgm:pt>
    <dgm:pt modelId="{C82EDE0B-7B6C-437B-B3E0-4EEA3CEFF02B}" type="pres">
      <dgm:prSet presAssocID="{964DA39F-F35B-482E-AA26-AA7C226DBB01}" presName="negativeSpace" presStyleCnt="0"/>
      <dgm:spPr/>
    </dgm:pt>
    <dgm:pt modelId="{4C364C03-95F5-406B-A23B-B1A6B5A0318E}" type="pres">
      <dgm:prSet presAssocID="{964DA39F-F35B-482E-AA26-AA7C226DBB0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DO"/>
        </a:p>
      </dgm:t>
    </dgm:pt>
  </dgm:ptLst>
  <dgm:cxnLst>
    <dgm:cxn modelId="{02BF888C-DCF0-411A-9904-95133FAEBF66}" type="presOf" srcId="{7A3E1F80-B391-4771-9298-162A057ADD49}" destId="{6C66D7DE-2D5C-4445-A3C1-A70717323C96}" srcOrd="0" destOrd="1" presId="urn:microsoft.com/office/officeart/2005/8/layout/list1"/>
    <dgm:cxn modelId="{E6028526-F078-4F1C-A768-F0193A99C1C7}" type="presOf" srcId="{888BDCB3-6966-449D-8E36-0FB33864D962}" destId="{E7772C60-BE45-4120-A642-DC8A50BADB32}" srcOrd="0" destOrd="0" presId="urn:microsoft.com/office/officeart/2005/8/layout/list1"/>
    <dgm:cxn modelId="{934FA5C3-FED3-4483-8000-60B00C006CBA}" srcId="{EBBA74A3-D0F4-437F-BDEC-53B617F9DC5A}" destId="{A6285B24-6932-43ED-9D51-401C102A5C2A}" srcOrd="3" destOrd="0" parTransId="{19C43AE2-927E-46AA-9EF4-9F923DEA89D3}" sibTransId="{31783700-1D8F-446B-9407-22E0840E3348}"/>
    <dgm:cxn modelId="{E43A1913-EEBB-4153-AC67-D5C6E89078E4}" type="presOf" srcId="{F6A1E90E-A20A-4F38-99B6-4AE40FD014BE}" destId="{8962E25E-CE34-49B9-B241-92227CE4E645}" srcOrd="0" destOrd="2" presId="urn:microsoft.com/office/officeart/2005/8/layout/list1"/>
    <dgm:cxn modelId="{74396771-AE52-4886-BD96-4AC90E5FFB39}" type="presOf" srcId="{86BBF882-1651-46F1-A6CE-071E4B37D380}" destId="{8962E25E-CE34-49B9-B241-92227CE4E645}" srcOrd="0" destOrd="5" presId="urn:microsoft.com/office/officeart/2005/8/layout/list1"/>
    <dgm:cxn modelId="{834AF221-B08F-4273-9389-EFB7F6FA21E6}" srcId="{63808A62-A683-487C-B7E6-64B7B64DCEC4}" destId="{964DA39F-F35B-482E-AA26-AA7C226DBB01}" srcOrd="2" destOrd="0" parTransId="{06677EA8-E46E-408B-8D78-89605CFA4EF7}" sibTransId="{D89BEB9D-DAB9-44AA-B4EE-B584D1C81D68}"/>
    <dgm:cxn modelId="{1696D305-6297-4FE5-8B72-2A336AAB7058}" srcId="{888BDCB3-6966-449D-8E36-0FB33864D962}" destId="{F6A1E90E-A20A-4F38-99B6-4AE40FD014BE}" srcOrd="2" destOrd="0" parTransId="{48144E5D-CCBD-478D-A3B3-E1E0EE532ACF}" sibTransId="{42DCC9D2-B6B6-4361-BBBB-8C18710FCB6F}"/>
    <dgm:cxn modelId="{7DE53DAF-F2F5-4B83-B004-CA7FF79A1FBC}" type="presOf" srcId="{EBBA74A3-D0F4-437F-BDEC-53B617F9DC5A}" destId="{15EEDF9D-0844-492A-9654-A9ACAD4D851E}" srcOrd="1" destOrd="0" presId="urn:microsoft.com/office/officeart/2005/8/layout/list1"/>
    <dgm:cxn modelId="{9CD1447F-4CA7-4C79-8287-FFB6ED083939}" srcId="{888BDCB3-6966-449D-8E36-0FB33864D962}" destId="{04C632DB-B0AA-47CF-8ED5-31C44209A90E}" srcOrd="6" destOrd="0" parTransId="{1127D594-B4C1-40CF-B6DE-E227DD5A5C63}" sibTransId="{20906859-2B40-4C77-B54E-A42399D6818A}"/>
    <dgm:cxn modelId="{B6DF3A48-5069-44CF-8CD4-EE35D2B29869}" type="presOf" srcId="{F4C305B2-82AA-481A-BB34-602463011406}" destId="{8962E25E-CE34-49B9-B241-92227CE4E645}" srcOrd="0" destOrd="3" presId="urn:microsoft.com/office/officeart/2005/8/layout/list1"/>
    <dgm:cxn modelId="{D196C4F8-AC65-4002-AE10-CB0157CA21E8}" type="presOf" srcId="{964DA39F-F35B-482E-AA26-AA7C226DBB01}" destId="{06F030FA-5B01-427A-AD7A-626B369F2E86}" srcOrd="0" destOrd="0" presId="urn:microsoft.com/office/officeart/2005/8/layout/list1"/>
    <dgm:cxn modelId="{9BFEBA5F-331C-48E7-9DDF-E811427DAD7A}" type="presOf" srcId="{888BDCB3-6966-449D-8E36-0FB33864D962}" destId="{78440A42-FA8D-425F-B88F-DAF72D928F12}" srcOrd="1" destOrd="0" presId="urn:microsoft.com/office/officeart/2005/8/layout/list1"/>
    <dgm:cxn modelId="{D02A35B8-D579-4466-BE4B-9C45B5A5BFD8}" type="presOf" srcId="{63808A62-A683-487C-B7E6-64B7B64DCEC4}" destId="{F53A1536-6576-4900-9EC3-EB914169C402}" srcOrd="0" destOrd="0" presId="urn:microsoft.com/office/officeart/2005/8/layout/list1"/>
    <dgm:cxn modelId="{9CC7EA81-B00D-4D37-AB18-5D3B43965E0E}" type="presOf" srcId="{EBBA74A3-D0F4-437F-BDEC-53B617F9DC5A}" destId="{E7A5238F-758E-4C2D-9AEE-4173564C1193}" srcOrd="0" destOrd="0" presId="urn:microsoft.com/office/officeart/2005/8/layout/list1"/>
    <dgm:cxn modelId="{923D0E4D-FB4B-43E1-8A1A-550FD4A6888F}" srcId="{888BDCB3-6966-449D-8E36-0FB33864D962}" destId="{8806D141-35D4-4705-B804-88840D0F6012}" srcOrd="0" destOrd="0" parTransId="{14892309-E3E6-4363-893F-35E9181AE63B}" sibTransId="{C4CB9F90-77C1-4045-82B6-172D589D6C66}"/>
    <dgm:cxn modelId="{D1526315-6B07-4F1D-AC67-413E6C86862D}" type="presOf" srcId="{613FB719-E898-4558-BE3B-C66B032034AC}" destId="{6C66D7DE-2D5C-4445-A3C1-A70717323C96}" srcOrd="0" destOrd="5" presId="urn:microsoft.com/office/officeart/2005/8/layout/list1"/>
    <dgm:cxn modelId="{6529BE9A-421F-4792-959C-E64590DD29A2}" type="presOf" srcId="{CE407ECE-1172-470D-B208-CAE61595E058}" destId="{6C66D7DE-2D5C-4445-A3C1-A70717323C96}" srcOrd="0" destOrd="2" presId="urn:microsoft.com/office/officeart/2005/8/layout/list1"/>
    <dgm:cxn modelId="{D3FEB112-4988-4771-91FB-1BE21475FC10}" type="presOf" srcId="{04C632DB-B0AA-47CF-8ED5-31C44209A90E}" destId="{8962E25E-CE34-49B9-B241-92227CE4E645}" srcOrd="0" destOrd="6" presId="urn:microsoft.com/office/officeart/2005/8/layout/list1"/>
    <dgm:cxn modelId="{F3CE87FF-23B8-4726-AD46-43BCD26DF20A}" srcId="{EBBA74A3-D0F4-437F-BDEC-53B617F9DC5A}" destId="{6B79B55A-46D1-4CF6-A724-C18439EE9E55}" srcOrd="4" destOrd="0" parTransId="{C6006546-2117-4409-9ED6-66C105B39C68}" sibTransId="{41FD9488-2BAF-478A-BA02-DC56DEA7997F}"/>
    <dgm:cxn modelId="{CFE0653C-36FC-4AC1-8CF1-CF7222A3A15A}" srcId="{EBBA74A3-D0F4-437F-BDEC-53B617F9DC5A}" destId="{7A3E1F80-B391-4771-9298-162A057ADD49}" srcOrd="1" destOrd="0" parTransId="{87EF5A63-541F-4F78-89DC-61FC81DF19F2}" sibTransId="{CEB3AD26-4648-4DE2-AE6D-2EB2A541F030}"/>
    <dgm:cxn modelId="{18256204-1802-4630-B542-4B6452D516E9}" srcId="{63808A62-A683-487C-B7E6-64B7B64DCEC4}" destId="{EBBA74A3-D0F4-437F-BDEC-53B617F9DC5A}" srcOrd="0" destOrd="0" parTransId="{05E23449-815C-4748-AA3A-73386AD58B86}" sibTransId="{4AC161CC-0732-4F1A-ACC8-D25EBBFB6B79}"/>
    <dgm:cxn modelId="{B461D949-AA25-47C6-9626-6A12319F891B}" srcId="{EBBA74A3-D0F4-437F-BDEC-53B617F9DC5A}" destId="{613FB719-E898-4558-BE3B-C66B032034AC}" srcOrd="5" destOrd="0" parTransId="{4D00B568-7AD7-4E05-8373-C43F13437A10}" sibTransId="{4DC8ACFA-FEF6-44F9-9277-EC1AECD11452}"/>
    <dgm:cxn modelId="{743B32DA-0682-4DD2-9EDB-E9E3332FB148}" type="presOf" srcId="{D6AE0792-3554-4DA0-9CA1-AD6ED14B4786}" destId="{8962E25E-CE34-49B9-B241-92227CE4E645}" srcOrd="0" destOrd="1" presId="urn:microsoft.com/office/officeart/2005/8/layout/list1"/>
    <dgm:cxn modelId="{3885300E-8BE3-4D9F-9969-469F0871C831}" srcId="{EBBA74A3-D0F4-437F-BDEC-53B617F9DC5A}" destId="{CE407ECE-1172-470D-B208-CAE61595E058}" srcOrd="2" destOrd="0" parTransId="{1362D99D-AF91-484C-816E-3A1BF40613F8}" sibTransId="{F8807838-4E3F-46CC-945D-02FFB9C4884E}"/>
    <dgm:cxn modelId="{67866DCD-A518-4702-89C7-78B6F1CC5FF2}" type="presOf" srcId="{964DA39F-F35B-482E-AA26-AA7C226DBB01}" destId="{FDA9A4CA-F710-4D8B-88A1-D4F136EDA484}" srcOrd="1" destOrd="0" presId="urn:microsoft.com/office/officeart/2005/8/layout/list1"/>
    <dgm:cxn modelId="{CF58CFB5-C30C-4CCF-82D6-E94D993F8D9A}" srcId="{964DA39F-F35B-482E-AA26-AA7C226DBB01}" destId="{3AEE73C8-651F-4359-B110-BAEBEA1DED77}" srcOrd="0" destOrd="0" parTransId="{9FA0FEF1-BE56-4B9F-8A93-11AF641276C4}" sibTransId="{ACC9D520-5D64-4EB6-8295-AC68F41318BF}"/>
    <dgm:cxn modelId="{907C197C-67E0-4C79-8D69-15D5BC24EDA2}" type="presOf" srcId="{C1055D5B-14CA-42EF-B51C-9DE092C36B8F}" destId="{8962E25E-CE34-49B9-B241-92227CE4E645}" srcOrd="0" destOrd="4" presId="urn:microsoft.com/office/officeart/2005/8/layout/list1"/>
    <dgm:cxn modelId="{EFADCB14-876A-4444-944B-814316788F74}" srcId="{63808A62-A683-487C-B7E6-64B7B64DCEC4}" destId="{888BDCB3-6966-449D-8E36-0FB33864D962}" srcOrd="1" destOrd="0" parTransId="{E36C4A0D-D02E-41F8-B31E-19073B0670A0}" sibTransId="{A90A0074-417F-41EF-8036-0E680E9DAAC2}"/>
    <dgm:cxn modelId="{B55A63E0-0777-4CD1-A994-B743FE1E723D}" type="presOf" srcId="{A6285B24-6932-43ED-9D51-401C102A5C2A}" destId="{6C66D7DE-2D5C-4445-A3C1-A70717323C96}" srcOrd="0" destOrd="3" presId="urn:microsoft.com/office/officeart/2005/8/layout/list1"/>
    <dgm:cxn modelId="{0E78378D-8D5B-4746-B1DE-25623203E03A}" srcId="{888BDCB3-6966-449D-8E36-0FB33864D962}" destId="{86BBF882-1651-46F1-A6CE-071E4B37D380}" srcOrd="5" destOrd="0" parTransId="{53C9C97D-1E04-4EAF-B2D0-2F39B1977C2F}" sibTransId="{9836252D-6F4B-4C57-B459-04BD34341756}"/>
    <dgm:cxn modelId="{6670F754-4E94-4958-8B37-8B066976D703}" srcId="{888BDCB3-6966-449D-8E36-0FB33864D962}" destId="{C1055D5B-14CA-42EF-B51C-9DE092C36B8F}" srcOrd="4" destOrd="0" parTransId="{A8370C4C-A641-477A-91BF-73D6C756AB9B}" sibTransId="{928A03D4-5341-4D0B-ABD6-814CE863D37D}"/>
    <dgm:cxn modelId="{306AA12E-1778-470D-8D72-DC557D179B1A}" srcId="{EBBA74A3-D0F4-437F-BDEC-53B617F9DC5A}" destId="{6ED2718E-87F1-47AA-90D6-D0BF59644FE1}" srcOrd="0" destOrd="0" parTransId="{010F800E-D002-4E9B-9BD3-FDDF7E18BAB6}" sibTransId="{1D36E327-589C-4907-85E2-178F927E42DC}"/>
    <dgm:cxn modelId="{EC182B47-F092-4537-B68D-2ACF7584DB57}" srcId="{888BDCB3-6966-449D-8E36-0FB33864D962}" destId="{F4C305B2-82AA-481A-BB34-602463011406}" srcOrd="3" destOrd="0" parTransId="{8E4FA3A3-3FD2-46CF-B05E-A6E217BB051D}" sibTransId="{379E028F-E48E-4986-BC6E-EECDB49D97C3}"/>
    <dgm:cxn modelId="{0E48678D-9FCA-4F71-8712-6063F5E0F9E9}" type="presOf" srcId="{3AEE73C8-651F-4359-B110-BAEBEA1DED77}" destId="{4C364C03-95F5-406B-A23B-B1A6B5A0318E}" srcOrd="0" destOrd="0" presId="urn:microsoft.com/office/officeart/2005/8/layout/list1"/>
    <dgm:cxn modelId="{5621C541-F4C4-4146-BEDC-E8F11F289864}" type="presOf" srcId="{6B79B55A-46D1-4CF6-A724-C18439EE9E55}" destId="{6C66D7DE-2D5C-4445-A3C1-A70717323C96}" srcOrd="0" destOrd="4" presId="urn:microsoft.com/office/officeart/2005/8/layout/list1"/>
    <dgm:cxn modelId="{A4E9B8BD-FE04-4955-92F4-66EE57D50C0F}" type="presOf" srcId="{6ED2718E-87F1-47AA-90D6-D0BF59644FE1}" destId="{6C66D7DE-2D5C-4445-A3C1-A70717323C96}" srcOrd="0" destOrd="0" presId="urn:microsoft.com/office/officeart/2005/8/layout/list1"/>
    <dgm:cxn modelId="{ACBB91C0-2419-424B-85CD-B68A79D01E79}" type="presOf" srcId="{8806D141-35D4-4705-B804-88840D0F6012}" destId="{8962E25E-CE34-49B9-B241-92227CE4E645}" srcOrd="0" destOrd="0" presId="urn:microsoft.com/office/officeart/2005/8/layout/list1"/>
    <dgm:cxn modelId="{64C07823-D036-4675-8028-7739C5C9F807}" srcId="{888BDCB3-6966-449D-8E36-0FB33864D962}" destId="{D6AE0792-3554-4DA0-9CA1-AD6ED14B4786}" srcOrd="1" destOrd="0" parTransId="{71821328-D064-411E-AA89-D3645AAF56BD}" sibTransId="{25A730CE-5315-497E-AEB8-757F28437C72}"/>
    <dgm:cxn modelId="{57991A7E-7C68-4A82-9E7B-923A9EE0793E}" type="presParOf" srcId="{F53A1536-6576-4900-9EC3-EB914169C402}" destId="{EC522F79-B72B-4DA5-AB98-16B1368560A0}" srcOrd="0" destOrd="0" presId="urn:microsoft.com/office/officeart/2005/8/layout/list1"/>
    <dgm:cxn modelId="{2D308EFD-4350-446E-9276-3446421486DB}" type="presParOf" srcId="{EC522F79-B72B-4DA5-AB98-16B1368560A0}" destId="{E7A5238F-758E-4C2D-9AEE-4173564C1193}" srcOrd="0" destOrd="0" presId="urn:microsoft.com/office/officeart/2005/8/layout/list1"/>
    <dgm:cxn modelId="{330C26C0-49EF-44B7-BC80-6ACE65F2FB04}" type="presParOf" srcId="{EC522F79-B72B-4DA5-AB98-16B1368560A0}" destId="{15EEDF9D-0844-492A-9654-A9ACAD4D851E}" srcOrd="1" destOrd="0" presId="urn:microsoft.com/office/officeart/2005/8/layout/list1"/>
    <dgm:cxn modelId="{ABD2D9A5-C42A-4EDF-937D-EE9392F4C439}" type="presParOf" srcId="{F53A1536-6576-4900-9EC3-EB914169C402}" destId="{F729433B-CFAE-46FD-8DBB-635DFFB4E9AB}" srcOrd="1" destOrd="0" presId="urn:microsoft.com/office/officeart/2005/8/layout/list1"/>
    <dgm:cxn modelId="{B1A00ACC-9241-4915-AE7E-E8B27F28CC2F}" type="presParOf" srcId="{F53A1536-6576-4900-9EC3-EB914169C402}" destId="{6C66D7DE-2D5C-4445-A3C1-A70717323C96}" srcOrd="2" destOrd="0" presId="urn:microsoft.com/office/officeart/2005/8/layout/list1"/>
    <dgm:cxn modelId="{9625772B-201E-463F-B8F7-30092F24CE55}" type="presParOf" srcId="{F53A1536-6576-4900-9EC3-EB914169C402}" destId="{329AA0B6-13B8-4A41-9501-B13448A20A19}" srcOrd="3" destOrd="0" presId="urn:microsoft.com/office/officeart/2005/8/layout/list1"/>
    <dgm:cxn modelId="{5F0F0A3F-1238-4F9C-B026-BE771D15D402}" type="presParOf" srcId="{F53A1536-6576-4900-9EC3-EB914169C402}" destId="{0EB57EB3-517D-4AF0-A5A0-6CD604A9CCBE}" srcOrd="4" destOrd="0" presId="urn:microsoft.com/office/officeart/2005/8/layout/list1"/>
    <dgm:cxn modelId="{6FF23A7A-1E08-4999-BC45-090B8E938CA1}" type="presParOf" srcId="{0EB57EB3-517D-4AF0-A5A0-6CD604A9CCBE}" destId="{E7772C60-BE45-4120-A642-DC8A50BADB32}" srcOrd="0" destOrd="0" presId="urn:microsoft.com/office/officeart/2005/8/layout/list1"/>
    <dgm:cxn modelId="{6D183364-7884-47EC-BCFD-22E54813E42B}" type="presParOf" srcId="{0EB57EB3-517D-4AF0-A5A0-6CD604A9CCBE}" destId="{78440A42-FA8D-425F-B88F-DAF72D928F12}" srcOrd="1" destOrd="0" presId="urn:microsoft.com/office/officeart/2005/8/layout/list1"/>
    <dgm:cxn modelId="{BEA1229C-2B64-433B-8034-478ED25959A8}" type="presParOf" srcId="{F53A1536-6576-4900-9EC3-EB914169C402}" destId="{56BFD683-6157-4FA3-9F48-DE1A1C874352}" srcOrd="5" destOrd="0" presId="urn:microsoft.com/office/officeart/2005/8/layout/list1"/>
    <dgm:cxn modelId="{7BAD79F5-CCD5-461A-9D90-967F2B8C8ED3}" type="presParOf" srcId="{F53A1536-6576-4900-9EC3-EB914169C402}" destId="{8962E25E-CE34-49B9-B241-92227CE4E645}" srcOrd="6" destOrd="0" presId="urn:microsoft.com/office/officeart/2005/8/layout/list1"/>
    <dgm:cxn modelId="{037D5AF7-50E3-475A-8032-54E7BE98E0C6}" type="presParOf" srcId="{F53A1536-6576-4900-9EC3-EB914169C402}" destId="{95EAB111-356B-4370-A56B-3BB31C9F08A5}" srcOrd="7" destOrd="0" presId="urn:microsoft.com/office/officeart/2005/8/layout/list1"/>
    <dgm:cxn modelId="{67733D70-D761-4366-8CC5-F2C8AC69797C}" type="presParOf" srcId="{F53A1536-6576-4900-9EC3-EB914169C402}" destId="{95344FE3-84D7-46D9-91D1-EA6F39E7CF74}" srcOrd="8" destOrd="0" presId="urn:microsoft.com/office/officeart/2005/8/layout/list1"/>
    <dgm:cxn modelId="{DBA59FB0-FA75-4D50-BEB7-D097F1A44B48}" type="presParOf" srcId="{95344FE3-84D7-46D9-91D1-EA6F39E7CF74}" destId="{06F030FA-5B01-427A-AD7A-626B369F2E86}" srcOrd="0" destOrd="0" presId="urn:microsoft.com/office/officeart/2005/8/layout/list1"/>
    <dgm:cxn modelId="{8D217DF7-31BC-4271-819B-6800516BAE09}" type="presParOf" srcId="{95344FE3-84D7-46D9-91D1-EA6F39E7CF74}" destId="{FDA9A4CA-F710-4D8B-88A1-D4F136EDA484}" srcOrd="1" destOrd="0" presId="urn:microsoft.com/office/officeart/2005/8/layout/list1"/>
    <dgm:cxn modelId="{605828FF-0EC3-432C-91E6-A73F3E1346B9}" type="presParOf" srcId="{F53A1536-6576-4900-9EC3-EB914169C402}" destId="{C82EDE0B-7B6C-437B-B3E0-4EEA3CEFF02B}" srcOrd="9" destOrd="0" presId="urn:microsoft.com/office/officeart/2005/8/layout/list1"/>
    <dgm:cxn modelId="{84605363-9404-463B-9A0F-0D40092055ED}" type="presParOf" srcId="{F53A1536-6576-4900-9EC3-EB914169C402}" destId="{4C364C03-95F5-406B-A23B-B1A6B5A0318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D14C4-491F-4198-8E40-9A75D7188589}">
      <dsp:nvSpPr>
        <dsp:cNvPr id="0" name=""/>
        <dsp:cNvSpPr/>
      </dsp:nvSpPr>
      <dsp:spPr>
        <a:xfrm>
          <a:off x="0" y="15145"/>
          <a:ext cx="5792952" cy="580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1600" b="1" kern="1200" dirty="0">
              <a:solidFill>
                <a:schemeClr val="bg1"/>
              </a:solidFill>
            </a:rPr>
            <a:t>Planificación Sucesoral</a:t>
          </a:r>
        </a:p>
      </dsp:txBody>
      <dsp:txXfrm>
        <a:off x="28329" y="43474"/>
        <a:ext cx="5736294" cy="523662"/>
      </dsp:txXfrm>
    </dsp:sp>
    <dsp:sp modelId="{4CFD7971-7B3D-4466-8F02-76B532FD666D}">
      <dsp:nvSpPr>
        <dsp:cNvPr id="0" name=""/>
        <dsp:cNvSpPr/>
      </dsp:nvSpPr>
      <dsp:spPr>
        <a:xfrm>
          <a:off x="0" y="595465"/>
          <a:ext cx="5792952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926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DO" sz="1400" kern="1200" dirty="0">
              <a:solidFill>
                <a:schemeClr val="bg1"/>
              </a:solidFill>
            </a:rPr>
            <a:t>No afecta la reserva legal hereditaria.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DO" sz="1400" kern="1200" dirty="0">
            <a:solidFill>
              <a:schemeClr val="bg1"/>
            </a:solidFill>
          </a:endParaRPr>
        </a:p>
      </dsp:txBody>
      <dsp:txXfrm>
        <a:off x="0" y="595465"/>
        <a:ext cx="5792952" cy="513360"/>
      </dsp:txXfrm>
    </dsp:sp>
    <dsp:sp modelId="{14A73D62-D524-4605-B42F-5FD346304718}">
      <dsp:nvSpPr>
        <dsp:cNvPr id="0" name=""/>
        <dsp:cNvSpPr/>
      </dsp:nvSpPr>
      <dsp:spPr>
        <a:xfrm>
          <a:off x="0" y="1108825"/>
          <a:ext cx="5792952" cy="580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1600" b="1" kern="1200" dirty="0">
              <a:solidFill>
                <a:schemeClr val="bg1"/>
              </a:solidFill>
            </a:rPr>
            <a:t>Culturales, Filantrópicos y Educativos</a:t>
          </a:r>
        </a:p>
      </dsp:txBody>
      <dsp:txXfrm>
        <a:off x="28329" y="1137154"/>
        <a:ext cx="5736294" cy="523662"/>
      </dsp:txXfrm>
    </dsp:sp>
    <dsp:sp modelId="{EBEC1976-BE75-4F3F-9382-9D7796B9183A}">
      <dsp:nvSpPr>
        <dsp:cNvPr id="0" name=""/>
        <dsp:cNvSpPr/>
      </dsp:nvSpPr>
      <dsp:spPr>
        <a:xfrm>
          <a:off x="0" y="1689145"/>
          <a:ext cx="5792952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926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DO" sz="1400" kern="1200" dirty="0">
              <a:solidFill>
                <a:schemeClr val="bg1"/>
              </a:solidFill>
            </a:rPr>
            <a:t>Sin Fines de lucro. Pueden ser de plazo indefinido.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DO" sz="1400" kern="1200" dirty="0">
            <a:solidFill>
              <a:schemeClr val="bg1"/>
            </a:solidFill>
          </a:endParaRPr>
        </a:p>
      </dsp:txBody>
      <dsp:txXfrm>
        <a:off x="0" y="1689145"/>
        <a:ext cx="5792952" cy="513360"/>
      </dsp:txXfrm>
    </dsp:sp>
    <dsp:sp modelId="{3D5B4BD6-E9B8-470A-9C99-469D0C519DF1}">
      <dsp:nvSpPr>
        <dsp:cNvPr id="0" name=""/>
        <dsp:cNvSpPr/>
      </dsp:nvSpPr>
      <dsp:spPr>
        <a:xfrm>
          <a:off x="0" y="2202505"/>
          <a:ext cx="5792952" cy="580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1600" b="1" kern="1200" dirty="0">
              <a:solidFill>
                <a:schemeClr val="bg1"/>
              </a:solidFill>
            </a:rPr>
            <a:t>Inversión</a:t>
          </a:r>
        </a:p>
      </dsp:txBody>
      <dsp:txXfrm>
        <a:off x="28329" y="2230834"/>
        <a:ext cx="5736294" cy="523662"/>
      </dsp:txXfrm>
    </dsp:sp>
    <dsp:sp modelId="{F4D6FD1F-51CC-446C-9985-4902A56C0E0E}">
      <dsp:nvSpPr>
        <dsp:cNvPr id="0" name=""/>
        <dsp:cNvSpPr/>
      </dsp:nvSpPr>
      <dsp:spPr>
        <a:xfrm>
          <a:off x="0" y="2782825"/>
          <a:ext cx="5792952" cy="673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926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DO" sz="1400" kern="1200" dirty="0">
              <a:solidFill>
                <a:schemeClr val="bg1"/>
              </a:solidFill>
            </a:rPr>
            <a:t>Para la inversión o colocación de títulos o sumas de dinero. Solo pueden ser administrados por las AFI e intermediarios de Valores.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DO" sz="1400" kern="1200" dirty="0">
            <a:solidFill>
              <a:schemeClr val="bg1"/>
            </a:solidFill>
          </a:endParaRPr>
        </a:p>
      </dsp:txBody>
      <dsp:txXfrm>
        <a:off x="0" y="2782825"/>
        <a:ext cx="5792952" cy="673785"/>
      </dsp:txXfrm>
    </dsp:sp>
    <dsp:sp modelId="{EBD2D9F7-FFFB-4255-9059-0615C1C90D2A}">
      <dsp:nvSpPr>
        <dsp:cNvPr id="0" name=""/>
        <dsp:cNvSpPr/>
      </dsp:nvSpPr>
      <dsp:spPr>
        <a:xfrm>
          <a:off x="0" y="3456610"/>
          <a:ext cx="5792952" cy="580320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2000" b="1" kern="1200" dirty="0">
              <a:solidFill>
                <a:schemeClr val="bg1"/>
              </a:solidFill>
            </a:rPr>
            <a:t>Inversión y Desarrollo Inmobiliario</a:t>
          </a:r>
        </a:p>
      </dsp:txBody>
      <dsp:txXfrm>
        <a:off x="28329" y="3484939"/>
        <a:ext cx="5736294" cy="523662"/>
      </dsp:txXfrm>
    </dsp:sp>
    <dsp:sp modelId="{2AA2EB58-471F-4BD0-B7BE-6B9B7477B76A}">
      <dsp:nvSpPr>
        <dsp:cNvPr id="0" name=""/>
        <dsp:cNvSpPr/>
      </dsp:nvSpPr>
      <dsp:spPr>
        <a:xfrm>
          <a:off x="0" y="4036930"/>
          <a:ext cx="5792952" cy="1010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92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DO" sz="1600" kern="1200" dirty="0">
              <a:solidFill>
                <a:schemeClr val="bg1"/>
              </a:solidFill>
            </a:rPr>
            <a:t>Inversión en proyectos inmobiliarios. Adquisición de inmuebles para generar plusvalía.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DO" sz="1600" kern="1200" dirty="0">
              <a:solidFill>
                <a:schemeClr val="bg1"/>
              </a:solidFill>
            </a:rPr>
            <a:t>Vehículo exclusivo para el desarrollo de viviendas de bajo costo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DO" sz="1400" kern="1200" dirty="0">
            <a:solidFill>
              <a:schemeClr val="bg1"/>
            </a:solidFill>
          </a:endParaRPr>
        </a:p>
      </dsp:txBody>
      <dsp:txXfrm>
        <a:off x="0" y="4036930"/>
        <a:ext cx="5792952" cy="10106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D14C4-491F-4198-8E40-9A75D7188589}">
      <dsp:nvSpPr>
        <dsp:cNvPr id="0" name=""/>
        <dsp:cNvSpPr/>
      </dsp:nvSpPr>
      <dsp:spPr>
        <a:xfrm>
          <a:off x="0" y="36573"/>
          <a:ext cx="5792952" cy="673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1600" b="1" kern="1200" dirty="0">
              <a:solidFill>
                <a:schemeClr val="bg1"/>
              </a:solidFill>
            </a:rPr>
            <a:t>Oferta Pública de Valores y Productos</a:t>
          </a:r>
        </a:p>
      </dsp:txBody>
      <dsp:txXfrm>
        <a:off x="32898" y="69471"/>
        <a:ext cx="5727156" cy="608124"/>
      </dsp:txXfrm>
    </dsp:sp>
    <dsp:sp modelId="{4CFD7971-7B3D-4466-8F02-76B532FD666D}">
      <dsp:nvSpPr>
        <dsp:cNvPr id="0" name=""/>
        <dsp:cNvSpPr/>
      </dsp:nvSpPr>
      <dsp:spPr>
        <a:xfrm>
          <a:off x="0" y="710493"/>
          <a:ext cx="5792952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926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DO" sz="1400" kern="1200" dirty="0">
              <a:solidFill>
                <a:schemeClr val="bg1"/>
              </a:solidFill>
            </a:rPr>
            <a:t>Respalda la emisión de Valores de oferta pública realizad por el Fiduciario.  Sujeto a la Ley sobre Mercado de Valores.</a:t>
          </a:r>
        </a:p>
      </dsp:txBody>
      <dsp:txXfrm>
        <a:off x="0" y="710493"/>
        <a:ext cx="5792952" cy="596160"/>
      </dsp:txXfrm>
    </dsp:sp>
    <dsp:sp modelId="{14A73D62-D524-4605-B42F-5FD346304718}">
      <dsp:nvSpPr>
        <dsp:cNvPr id="0" name=""/>
        <dsp:cNvSpPr/>
      </dsp:nvSpPr>
      <dsp:spPr>
        <a:xfrm>
          <a:off x="0" y="1306653"/>
          <a:ext cx="5792952" cy="673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1600" b="1" kern="1200" dirty="0">
              <a:solidFill>
                <a:schemeClr val="bg1"/>
              </a:solidFill>
            </a:rPr>
            <a:t>De Garantía</a:t>
          </a:r>
        </a:p>
      </dsp:txBody>
      <dsp:txXfrm>
        <a:off x="32898" y="1339551"/>
        <a:ext cx="5727156" cy="608124"/>
      </dsp:txXfrm>
    </dsp:sp>
    <dsp:sp modelId="{EBEC1976-BE75-4F3F-9382-9D7796B9183A}">
      <dsp:nvSpPr>
        <dsp:cNvPr id="0" name=""/>
        <dsp:cNvSpPr/>
      </dsp:nvSpPr>
      <dsp:spPr>
        <a:xfrm>
          <a:off x="0" y="1980573"/>
          <a:ext cx="5792952" cy="670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926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DO" sz="1400" kern="1200" dirty="0">
              <a:solidFill>
                <a:schemeClr val="bg1"/>
              </a:solidFill>
            </a:rPr>
            <a:t>Asegura el cumplimiento de determinadas obligaciones. Puede ser utilizada para respaldar la emisión de una oferta pública.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DO" sz="1400" kern="1200" dirty="0">
            <a:solidFill>
              <a:schemeClr val="bg1"/>
            </a:solidFill>
          </a:endParaRPr>
        </a:p>
      </dsp:txBody>
      <dsp:txXfrm>
        <a:off x="0" y="1980573"/>
        <a:ext cx="5792952" cy="670680"/>
      </dsp:txXfrm>
    </dsp:sp>
    <dsp:sp modelId="{3D5B4BD6-E9B8-470A-9C99-469D0C519DF1}">
      <dsp:nvSpPr>
        <dsp:cNvPr id="0" name=""/>
        <dsp:cNvSpPr/>
      </dsp:nvSpPr>
      <dsp:spPr>
        <a:xfrm>
          <a:off x="0" y="2651253"/>
          <a:ext cx="5792952" cy="673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1600" b="1" kern="1200" dirty="0">
              <a:solidFill>
                <a:schemeClr val="bg1"/>
              </a:solidFill>
            </a:rPr>
            <a:t>Otras Clases</a:t>
          </a:r>
        </a:p>
      </dsp:txBody>
      <dsp:txXfrm>
        <a:off x="32898" y="2684151"/>
        <a:ext cx="5727156" cy="608124"/>
      </dsp:txXfrm>
    </dsp:sp>
    <dsp:sp modelId="{F4D6FD1F-51CC-446C-9985-4902A56C0E0E}">
      <dsp:nvSpPr>
        <dsp:cNvPr id="0" name=""/>
        <dsp:cNvSpPr/>
      </dsp:nvSpPr>
      <dsp:spPr>
        <a:xfrm>
          <a:off x="0" y="3325173"/>
          <a:ext cx="5792952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926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DO" sz="1400" kern="1200" dirty="0">
              <a:solidFill>
                <a:schemeClr val="bg1"/>
              </a:solidFill>
            </a:rPr>
            <a:t>Cualquier otro tipo de Fideicomiso que se ajuste a la ley 189-11.</a:t>
          </a:r>
        </a:p>
      </dsp:txBody>
      <dsp:txXfrm>
        <a:off x="0" y="3325173"/>
        <a:ext cx="5792952" cy="596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6D7DE-2D5C-4445-A3C1-A70717323C96}">
      <dsp:nvSpPr>
        <dsp:cNvPr id="0" name=""/>
        <dsp:cNvSpPr/>
      </dsp:nvSpPr>
      <dsp:spPr>
        <a:xfrm>
          <a:off x="0" y="258571"/>
          <a:ext cx="11319641" cy="194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8530" tIns="291592" rIns="87853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DO" sz="1600" kern="1200" dirty="0"/>
            <a:t>Título de Propiedad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DO" sz="1600" kern="1200" dirty="0"/>
            <a:t>Plano Catastral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DO" sz="1600" kern="1200" dirty="0"/>
            <a:t>Carga y Gravamen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DO" sz="1600" kern="1200" dirty="0"/>
            <a:t>Impuesto a la propiedad inmobiliaria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DO" sz="1600" kern="1200" dirty="0"/>
            <a:t>Otros requisitos legales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DO" sz="1600" kern="1200" dirty="0"/>
        </a:p>
      </dsp:txBody>
      <dsp:txXfrm>
        <a:off x="0" y="258571"/>
        <a:ext cx="11319641" cy="1940400"/>
      </dsp:txXfrm>
    </dsp:sp>
    <dsp:sp modelId="{15EEDF9D-0844-492A-9654-A9ACAD4D851E}">
      <dsp:nvSpPr>
        <dsp:cNvPr id="0" name=""/>
        <dsp:cNvSpPr/>
      </dsp:nvSpPr>
      <dsp:spPr>
        <a:xfrm>
          <a:off x="565982" y="51931"/>
          <a:ext cx="7923748" cy="413280"/>
        </a:xfrm>
        <a:prstGeom prst="roundRect">
          <a:avLst/>
        </a:prstGeom>
        <a:solidFill>
          <a:srgbClr val="0070C0"/>
        </a:solidFill>
        <a:ln>
          <a:solidFill>
            <a:srgbClr val="FFC0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9499" tIns="0" rIns="29949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1600" b="1" kern="1200" dirty="0"/>
            <a:t>Requisitos Legales</a:t>
          </a:r>
        </a:p>
      </dsp:txBody>
      <dsp:txXfrm>
        <a:off x="586157" y="72106"/>
        <a:ext cx="7883398" cy="372930"/>
      </dsp:txXfrm>
    </dsp:sp>
    <dsp:sp modelId="{8962E25E-CE34-49B9-B241-92227CE4E645}">
      <dsp:nvSpPr>
        <dsp:cNvPr id="0" name=""/>
        <dsp:cNvSpPr/>
      </dsp:nvSpPr>
      <dsp:spPr>
        <a:xfrm>
          <a:off x="0" y="2481211"/>
          <a:ext cx="11319641" cy="220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8530" tIns="291592" rIns="87853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DO" sz="1600" kern="1200" dirty="0"/>
            <a:t>Planos Arquitectónicos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DO" sz="1600" kern="1200" dirty="0"/>
            <a:t>Planos Eléctricos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DO" sz="1600" kern="1200" dirty="0"/>
            <a:t>Planos Sanitarios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DO" sz="1600" kern="1200" dirty="0"/>
            <a:t>Planos estructurales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DO" sz="1600" kern="1200" dirty="0"/>
            <a:t>Estudio de Suelo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DO" sz="1600" kern="1200" dirty="0"/>
            <a:t>Permisos Ambientales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DO" sz="1600" kern="1200" dirty="0"/>
            <a:t>Aprobación de planos definitivos</a:t>
          </a:r>
        </a:p>
      </dsp:txBody>
      <dsp:txXfrm>
        <a:off x="0" y="2481211"/>
        <a:ext cx="11319641" cy="2205000"/>
      </dsp:txXfrm>
    </dsp:sp>
    <dsp:sp modelId="{78440A42-FA8D-425F-B88F-DAF72D928F12}">
      <dsp:nvSpPr>
        <dsp:cNvPr id="0" name=""/>
        <dsp:cNvSpPr/>
      </dsp:nvSpPr>
      <dsp:spPr>
        <a:xfrm>
          <a:off x="565982" y="2274571"/>
          <a:ext cx="7923748" cy="413280"/>
        </a:xfrm>
        <a:prstGeom prst="roundRect">
          <a:avLst/>
        </a:prstGeom>
        <a:solidFill>
          <a:srgbClr val="0070C0"/>
        </a:solidFill>
        <a:ln>
          <a:solidFill>
            <a:srgbClr val="FFC0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9499" tIns="0" rIns="29949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1600" b="1" kern="1200" dirty="0"/>
            <a:t>Requisitos Técnicos</a:t>
          </a:r>
        </a:p>
      </dsp:txBody>
      <dsp:txXfrm>
        <a:off x="586157" y="2294746"/>
        <a:ext cx="7883398" cy="372930"/>
      </dsp:txXfrm>
    </dsp:sp>
    <dsp:sp modelId="{4C364C03-95F5-406B-A23B-B1A6B5A0318E}">
      <dsp:nvSpPr>
        <dsp:cNvPr id="0" name=""/>
        <dsp:cNvSpPr/>
      </dsp:nvSpPr>
      <dsp:spPr>
        <a:xfrm>
          <a:off x="0" y="4968451"/>
          <a:ext cx="11319641" cy="859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8530" tIns="291592" rIns="87853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DO" sz="1600" kern="1200" dirty="0"/>
            <a:t>El punto de equilibrio económico esta supeditado a pre-vender las propiedades  para hacer factible económicamente el desarrollo del proyecto, esto es lo que determina la factibilidad real.</a:t>
          </a:r>
        </a:p>
      </dsp:txBody>
      <dsp:txXfrm>
        <a:off x="0" y="4968451"/>
        <a:ext cx="11319641" cy="859950"/>
      </dsp:txXfrm>
    </dsp:sp>
    <dsp:sp modelId="{FDA9A4CA-F710-4D8B-88A1-D4F136EDA484}">
      <dsp:nvSpPr>
        <dsp:cNvPr id="0" name=""/>
        <dsp:cNvSpPr/>
      </dsp:nvSpPr>
      <dsp:spPr>
        <a:xfrm>
          <a:off x="565982" y="4761811"/>
          <a:ext cx="7923748" cy="413280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9499" tIns="0" rIns="29949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1600" b="1" kern="1200" dirty="0"/>
            <a:t>Requisito Económico</a:t>
          </a:r>
        </a:p>
      </dsp:txBody>
      <dsp:txXfrm>
        <a:off x="586157" y="4781986"/>
        <a:ext cx="7883398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E835D4-E412-4571-91F6-2D694B814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3D49630-5E80-4B3D-9A5C-EF7B198A2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FF5B9F-1FEF-4BFF-B157-C8A63B7E0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6D1AE5-49F6-4A31-A065-38B66503A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EE9D61-2F6F-4C92-9A5C-C39E3C02B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765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52B528-3BF6-4B41-8D83-2B2FB961F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B4E2453-ACD0-4FAF-9D1D-6FA42D0B4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AEEB068-CAA8-4E27-B5BB-73F3219D6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8FDFFC-C7A4-423B-BCE4-E76DE5B10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E7B43D1-7369-4E5F-BD83-6346B230B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1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A018CBF-464D-4ACD-B421-1F88BE9B9B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5305AF7-E779-468C-BD66-EFCFEC249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6552A48-FA29-4F98-9D57-3C7497AB5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E570EE-5597-45E5-A64F-DA1C26745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7A6883C-1AFB-400B-99F8-B25A997BE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45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EB65B5-4B74-4C77-B6F6-D105A0C87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094CEFD-7FC0-420E-966B-0F8DAE265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FCCBEE-2FA3-4795-8033-FF4C574C6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5A246A4-DC18-469B-A9B4-68A28E7E1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15A6D5-63FD-4B8B-A5E4-18557959E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3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52AF17-59D6-4312-B9C2-DD44C04A8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B68171-9EE3-4906-8CFD-924990C43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5C4BAD-65DA-49F6-9EF1-67912409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C70EB69-804C-4328-9387-6017187C7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0FE553-A95E-40AC-AA41-04E0C10C5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10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793FC2-6842-473E-B155-3FA648612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525C99-A131-45B3-9E5F-478F82452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AF25D97-7D56-43BF-83CE-24C2D769E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285EC5C-CD13-442A-A70E-8E4F193C5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A9E30C9-8B10-4CDF-814E-D5A15577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A02E7BC-EC51-49F6-964B-22AA1C814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35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22B79D-F2DC-4C08-B1BB-C5F6DC521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965312F-34E2-49CD-B5AA-1D92B4702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3F107E6-0EB1-43A6-90D2-BFC2DB802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43EE66F-E53A-4AE5-B7E2-E7F37F848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03FA888-EB02-43BE-B71F-FBED8F02E9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0129003-D3B3-4E5D-8AED-8998EFFA4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8/1/2017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646C798-CB31-4C46-A1F4-352F1B0F4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245C835-8097-444A-8DAC-AA77A5724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88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DCD2FA-1ABD-4433-8E7A-94EAFAD14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E833844-6645-4205-959B-AFAB95304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29273E4-0DEC-4E7D-8B20-1AFED3AF3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AECC9F5-86E6-4D5E-B3DF-43B6CF76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737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2AB9A4D-7F0E-49D9-BC4B-4FAAC1171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D2896C8-49F4-49F8-AC15-DE67102A0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0AD56B9-3E32-4108-AF5F-834D3AEA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43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85BEA0-A6E2-431B-A20C-6AC450CD5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554CCE-1695-46BB-B0E7-A5405B290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0A7A0B8-0DAD-40CA-B191-A5A63300A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4F4546F-4D1B-411A-8123-85FA9A052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180CFDA-5C3A-4CA0-802B-32592A4D0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41194EE-EF10-4912-AB41-1FD1E636D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760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43C632-91D2-46BB-9BFB-6C0BA338F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0B5A004-AEA5-41A1-AC1B-4A8F814289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0E1082B-EA7A-4B8B-9D01-3517CC6D4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53CDA41-0827-4B4F-827B-8A46BEDF3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4F72C3E-BDD7-4C6E-8E6C-31819D872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7BC77DE-0F76-426E-AC09-58EE5BA50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252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5E5AC3A-0889-4D19-AA6A-FD58DB9D5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42C9C78-7742-49AA-A49B-7A6FB599B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590A4F0-EB5A-4B77-A677-18F0EDEA6C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30A541E-B85C-4B09-B16B-23A3CD14FF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A9E45AB-C987-4C5C-8DED-7941C0B7A8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4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7.jpeg"/><Relationship Id="rId10" Type="http://schemas.openxmlformats.org/officeDocument/2006/relationships/image" Target="../media/image2.png"/><Relationship Id="rId4" Type="http://schemas.openxmlformats.org/officeDocument/2006/relationships/image" Target="../media/image21.jpe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Relationship Id="rId9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2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negoc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82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0" y="4724400"/>
            <a:ext cx="12228286" cy="2133600"/>
          </a:xfrm>
          <a:prstGeom prst="rect">
            <a:avLst/>
          </a:prstGeom>
          <a:solidFill>
            <a:schemeClr val="tx1">
              <a:lumMod val="75000"/>
              <a:lumOff val="2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4" name="3 CuadroTexto"/>
          <p:cNvSpPr txBox="1"/>
          <p:nvPr/>
        </p:nvSpPr>
        <p:spPr>
          <a:xfrm>
            <a:off x="5248979" y="5383631"/>
            <a:ext cx="57448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2800" dirty="0">
                <a:solidFill>
                  <a:schemeClr val="bg1"/>
                </a:solidFill>
              </a:rPr>
              <a:t>Promotores de Negocios Fiduciarios</a:t>
            </a:r>
          </a:p>
          <a:p>
            <a:r>
              <a:rPr lang="es-DO" sz="2800" dirty="0">
                <a:solidFill>
                  <a:schemeClr val="bg1"/>
                </a:solidFill>
              </a:rPr>
              <a:t>Basados en la Experiencia Inmobiliaria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7400320-B81E-4285-9F42-4D70141758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38" y="4857555"/>
            <a:ext cx="2416494" cy="18672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8089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345" y="6154"/>
            <a:ext cx="8911687" cy="830553"/>
          </a:xfrm>
        </p:spPr>
        <p:txBody>
          <a:bodyPr>
            <a:normAutofit/>
          </a:bodyPr>
          <a:lstStyle/>
          <a:p>
            <a:r>
              <a:rPr lang="es-DO" sz="2400" dirty="0">
                <a:solidFill>
                  <a:schemeClr val="bg1"/>
                </a:solidFill>
              </a:rPr>
              <a:t>Los</a:t>
            </a:r>
            <a:r>
              <a:rPr lang="es-DO" sz="2400" b="1" dirty="0">
                <a:solidFill>
                  <a:srgbClr val="FFC000"/>
                </a:solidFill>
              </a:rPr>
              <a:t> Requisitos </a:t>
            </a:r>
            <a:r>
              <a:rPr lang="es-DO" sz="2400" dirty="0">
                <a:solidFill>
                  <a:schemeClr val="bg1"/>
                </a:solidFill>
              </a:rPr>
              <a:t>para Alcanzar los Puntos de Equilibrio del Desarrollo Inmobiliario son </a:t>
            </a:r>
            <a:r>
              <a:rPr lang="es-DO" sz="2400" b="1" dirty="0">
                <a:solidFill>
                  <a:srgbClr val="FFC000"/>
                </a:solidFill>
              </a:rPr>
              <a:t>3</a:t>
            </a: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582697847"/>
              </p:ext>
            </p:extLst>
          </p:nvPr>
        </p:nvGraphicFramePr>
        <p:xfrm>
          <a:off x="436179" y="754078"/>
          <a:ext cx="11319641" cy="5880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192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488869" y="-126414"/>
            <a:ext cx="12702657" cy="69844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>
              <a:solidFill>
                <a:schemeClr val="bg1"/>
              </a:solidFill>
            </a:endParaRPr>
          </a:p>
        </p:txBody>
      </p:sp>
      <p:sp>
        <p:nvSpPr>
          <p:cNvPr id="92" name="91 Rectángulo"/>
          <p:cNvSpPr/>
          <p:nvPr/>
        </p:nvSpPr>
        <p:spPr>
          <a:xfrm>
            <a:off x="-488870" y="-126414"/>
            <a:ext cx="12702657" cy="1799205"/>
          </a:xfrm>
          <a:prstGeom prst="rect">
            <a:avLst/>
          </a:prstGeom>
          <a:solidFill>
            <a:srgbClr val="00206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93" name="TextBox 2"/>
          <p:cNvSpPr txBox="1"/>
          <p:nvPr/>
        </p:nvSpPr>
        <p:spPr>
          <a:xfrm>
            <a:off x="289030" y="278441"/>
            <a:ext cx="105926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2200" dirty="0">
                <a:solidFill>
                  <a:schemeClr val="bg1"/>
                </a:solidFill>
              </a:rPr>
              <a:t>El Cumplimiento de los Requisitos Proporcionan Seguridad para todos los Actores, Principalmente  </a:t>
            </a:r>
            <a:r>
              <a:rPr lang="es-DO" sz="2200" b="1" dirty="0">
                <a:solidFill>
                  <a:schemeClr val="bg1"/>
                </a:solidFill>
              </a:rPr>
              <a:t>al Profesional de Intermediación Inmobiliaria o Corredor</a:t>
            </a:r>
            <a:r>
              <a:rPr lang="es-DO" sz="2200" dirty="0">
                <a:solidFill>
                  <a:schemeClr val="bg1"/>
                </a:solidFill>
              </a:rPr>
              <a:t>.</a:t>
            </a:r>
            <a:endParaRPr lang="es-DO" sz="2400" dirty="0">
              <a:solidFill>
                <a:schemeClr val="bg1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332357" y="3158970"/>
            <a:ext cx="972108" cy="679304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b="1" dirty="0">
                <a:solidFill>
                  <a:schemeClr val="tx1"/>
                </a:solidFill>
              </a:rPr>
              <a:t>FIDEICOMISO DE DESARROLLO INMOBILIARIO</a:t>
            </a:r>
          </a:p>
        </p:txBody>
      </p:sp>
      <p:cxnSp>
        <p:nvCxnSpPr>
          <p:cNvPr id="46" name="45 Conector recto de flecha"/>
          <p:cNvCxnSpPr>
            <a:endCxn id="47" idx="1"/>
          </p:cNvCxnSpPr>
          <p:nvPr/>
        </p:nvCxnSpPr>
        <p:spPr>
          <a:xfrm flipV="1">
            <a:off x="4013093" y="2976563"/>
            <a:ext cx="591072" cy="984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46 Rectángulo"/>
          <p:cNvSpPr/>
          <p:nvPr/>
        </p:nvSpPr>
        <p:spPr>
          <a:xfrm>
            <a:off x="4604165" y="2667000"/>
            <a:ext cx="1196560" cy="619125"/>
          </a:xfrm>
          <a:prstGeom prst="rect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s-CO" sz="975" b="1" dirty="0">
                <a:solidFill>
                  <a:schemeClr val="bg1"/>
                </a:solidFill>
              </a:rPr>
              <a:t>CRÉDITO PAGO DE TIERRA Y CONSTRUCCION</a:t>
            </a:r>
          </a:p>
        </p:txBody>
      </p:sp>
      <p:sp>
        <p:nvSpPr>
          <p:cNvPr id="48" name="47 Rectángulo"/>
          <p:cNvSpPr/>
          <p:nvPr/>
        </p:nvSpPr>
        <p:spPr>
          <a:xfrm>
            <a:off x="4667240" y="3357562"/>
            <a:ext cx="918102" cy="319182"/>
          </a:xfrm>
          <a:prstGeom prst="rect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s-CO" sz="975" b="1" dirty="0" smtClean="0">
                <a:solidFill>
                  <a:schemeClr val="bg1"/>
                </a:solidFill>
              </a:rPr>
              <a:t>Garantía </a:t>
            </a:r>
            <a:r>
              <a:rPr lang="es-CO" sz="975" b="1" dirty="0">
                <a:solidFill>
                  <a:schemeClr val="bg1"/>
                </a:solidFill>
              </a:rPr>
              <a:t>Fiduciaria</a:t>
            </a:r>
          </a:p>
        </p:txBody>
      </p:sp>
      <p:cxnSp>
        <p:nvCxnSpPr>
          <p:cNvPr id="49" name="48 Conector recto de flecha"/>
          <p:cNvCxnSpPr>
            <a:stCxn id="48" idx="1"/>
          </p:cNvCxnSpPr>
          <p:nvPr/>
        </p:nvCxnSpPr>
        <p:spPr>
          <a:xfrm rot="10800000">
            <a:off x="3952860" y="3500440"/>
            <a:ext cx="714380" cy="1671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52 Rectángulo"/>
          <p:cNvSpPr/>
          <p:nvPr/>
        </p:nvSpPr>
        <p:spPr>
          <a:xfrm>
            <a:off x="4880181" y="2024844"/>
            <a:ext cx="1290159" cy="303325"/>
          </a:xfrm>
          <a:prstGeom prst="rect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s-CO" sz="975" b="1" dirty="0">
                <a:solidFill>
                  <a:schemeClr val="bg1"/>
                </a:solidFill>
              </a:rPr>
              <a:t>PRESTAMO AL COMPRADOR</a:t>
            </a:r>
          </a:p>
        </p:txBody>
      </p:sp>
      <p:cxnSp>
        <p:nvCxnSpPr>
          <p:cNvPr id="54" name="53 Conector angular"/>
          <p:cNvCxnSpPr>
            <a:stCxn id="69" idx="0"/>
            <a:endCxn id="53" idx="1"/>
          </p:cNvCxnSpPr>
          <p:nvPr/>
        </p:nvCxnSpPr>
        <p:spPr>
          <a:xfrm rot="5400000" flipH="1" flipV="1">
            <a:off x="3817944" y="1840574"/>
            <a:ext cx="726304" cy="1398168"/>
          </a:xfrm>
          <a:prstGeom prst="bentConnector2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angular"/>
          <p:cNvCxnSpPr>
            <a:stCxn id="53" idx="3"/>
            <a:endCxn id="64" idx="1"/>
          </p:cNvCxnSpPr>
          <p:nvPr/>
        </p:nvCxnSpPr>
        <p:spPr>
          <a:xfrm>
            <a:off x="6170340" y="2176507"/>
            <a:ext cx="2153872" cy="2105671"/>
          </a:xfrm>
          <a:prstGeom prst="bentConnector3">
            <a:avLst>
              <a:gd name="adj1" fmla="val 66711"/>
            </a:avLst>
          </a:prstGeom>
          <a:ln w="28575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angular"/>
          <p:cNvCxnSpPr>
            <a:endCxn id="57" idx="3"/>
          </p:cNvCxnSpPr>
          <p:nvPr/>
        </p:nvCxnSpPr>
        <p:spPr>
          <a:xfrm rot="10800000">
            <a:off x="6170341" y="1672793"/>
            <a:ext cx="2214255" cy="2188261"/>
          </a:xfrm>
          <a:prstGeom prst="bentConnector3">
            <a:avLst>
              <a:gd name="adj1" fmla="val 24190"/>
            </a:avLst>
          </a:prstGeom>
          <a:ln w="28575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56 Rectángulo"/>
          <p:cNvSpPr/>
          <p:nvPr/>
        </p:nvSpPr>
        <p:spPr>
          <a:xfrm>
            <a:off x="4880181" y="1428751"/>
            <a:ext cx="1290159" cy="488082"/>
          </a:xfrm>
          <a:prstGeom prst="rect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s-CO" sz="975" b="1" dirty="0">
                <a:solidFill>
                  <a:schemeClr val="bg1"/>
                </a:solidFill>
              </a:rPr>
              <a:t>PAGO DE COMPRA DE VIVIENDA</a:t>
            </a:r>
          </a:p>
        </p:txBody>
      </p:sp>
      <p:cxnSp>
        <p:nvCxnSpPr>
          <p:cNvPr id="58" name="57 Conector angular"/>
          <p:cNvCxnSpPr>
            <a:stCxn id="57" idx="1"/>
            <a:endCxn id="69" idx="1"/>
          </p:cNvCxnSpPr>
          <p:nvPr/>
        </p:nvCxnSpPr>
        <p:spPr>
          <a:xfrm rot="10800000" flipV="1">
            <a:off x="2983987" y="1672791"/>
            <a:ext cx="1896194" cy="1672423"/>
          </a:xfrm>
          <a:prstGeom prst="bentConnector3">
            <a:avLst>
              <a:gd name="adj1" fmla="val 112056"/>
            </a:avLst>
          </a:prstGeom>
          <a:ln w="28575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 de flecha"/>
          <p:cNvCxnSpPr>
            <a:stCxn id="47" idx="3"/>
          </p:cNvCxnSpPr>
          <p:nvPr/>
        </p:nvCxnSpPr>
        <p:spPr>
          <a:xfrm>
            <a:off x="5800725" y="2976563"/>
            <a:ext cx="477626" cy="984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 de flecha"/>
          <p:cNvCxnSpPr>
            <a:stCxn id="45" idx="1"/>
            <a:endCxn id="48" idx="3"/>
          </p:cNvCxnSpPr>
          <p:nvPr/>
        </p:nvCxnSpPr>
        <p:spPr>
          <a:xfrm rot="10800000" flipV="1">
            <a:off x="5585344" y="3498622"/>
            <a:ext cx="747015" cy="1853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" name="Picture 12" descr="C:\Users\hp\Pictures\VIVIE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484" y="1800554"/>
            <a:ext cx="1131591" cy="10552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>
                <a:lumMod val="75000"/>
              </a:schemeClr>
            </a:solidFill>
          </a:ln>
          <a:extLst/>
        </p:spPr>
      </p:pic>
      <p:grpSp>
        <p:nvGrpSpPr>
          <p:cNvPr id="68" name="Group 224"/>
          <p:cNvGrpSpPr/>
          <p:nvPr/>
        </p:nvGrpSpPr>
        <p:grpSpPr>
          <a:xfrm>
            <a:off x="2983987" y="2902810"/>
            <a:ext cx="1013427" cy="1294912"/>
            <a:chOff x="251520" y="2727414"/>
            <a:chExt cx="1351236" cy="1726549"/>
          </a:xfrm>
        </p:grpSpPr>
        <p:pic>
          <p:nvPicPr>
            <p:cNvPr id="69" name="Picture 5" descr="C:\Users\hp\Pictures\banco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727414"/>
              <a:ext cx="1328067" cy="1179746"/>
            </a:xfrm>
            <a:prstGeom prst="rect">
              <a:avLst/>
            </a:prstGeom>
            <a:ln w="6350">
              <a:solidFill>
                <a:srgbClr val="00B050"/>
              </a:solidFill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70" name="69 Rectángulo"/>
            <p:cNvSpPr/>
            <p:nvPr/>
          </p:nvSpPr>
          <p:spPr>
            <a:xfrm>
              <a:off x="274689" y="4096203"/>
              <a:ext cx="1328067" cy="357760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s-CO" sz="975" b="1" dirty="0">
                  <a:solidFill>
                    <a:schemeClr val="bg1"/>
                  </a:solidFill>
                </a:rPr>
                <a:t>ENTIDAD DE CRÉDITO</a:t>
              </a:r>
            </a:p>
          </p:txBody>
        </p:sp>
      </p:grpSp>
      <p:pic>
        <p:nvPicPr>
          <p:cNvPr id="71" name="Picture 9" descr="C:\Users\hp\Pictures\SIGNO PESOS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117" y="4319165"/>
            <a:ext cx="286933" cy="307339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2" name="Pictur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24" y="4878933"/>
            <a:ext cx="1156061" cy="76882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3" name="96 Rectángulo"/>
          <p:cNvSpPr/>
          <p:nvPr/>
        </p:nvSpPr>
        <p:spPr>
          <a:xfrm>
            <a:off x="2869888" y="5724994"/>
            <a:ext cx="1197235" cy="258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825" b="1" dirty="0">
                <a:solidFill>
                  <a:schemeClr val="bg1"/>
                </a:solidFill>
              </a:rPr>
              <a:t>Alcanzados los </a:t>
            </a:r>
          </a:p>
          <a:p>
            <a:pPr algn="ctr"/>
            <a:r>
              <a:rPr lang="es-CO" sz="825" b="1" dirty="0">
                <a:solidFill>
                  <a:schemeClr val="bg1"/>
                </a:solidFill>
              </a:rPr>
              <a:t>Punto de Equilibrio</a:t>
            </a:r>
          </a:p>
        </p:txBody>
      </p:sp>
      <p:cxnSp>
        <p:nvCxnSpPr>
          <p:cNvPr id="74" name="Straight Arrow Connector 7"/>
          <p:cNvCxnSpPr/>
          <p:nvPr/>
        </p:nvCxnSpPr>
        <p:spPr>
          <a:xfrm>
            <a:off x="4067123" y="5358139"/>
            <a:ext cx="986959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223"/>
          <p:cNvCxnSpPr>
            <a:stCxn id="79" idx="0"/>
            <a:endCxn id="45" idx="2"/>
          </p:cNvCxnSpPr>
          <p:nvPr/>
        </p:nvCxnSpPr>
        <p:spPr>
          <a:xfrm rot="5400000" flipH="1" flipV="1">
            <a:off x="5701151" y="3685644"/>
            <a:ext cx="964630" cy="1269890"/>
          </a:xfrm>
          <a:prstGeom prst="bentConnector3">
            <a:avLst>
              <a:gd name="adj1" fmla="val 50000"/>
            </a:avLst>
          </a:prstGeom>
          <a:ln w="28575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80 Rectángulo"/>
          <p:cNvSpPr/>
          <p:nvPr/>
        </p:nvSpPr>
        <p:spPr>
          <a:xfrm>
            <a:off x="8282804" y="5676898"/>
            <a:ext cx="1407765" cy="3938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s-CO" sz="1050" b="1" dirty="0">
                <a:solidFill>
                  <a:schemeClr val="bg1"/>
                </a:solidFill>
              </a:rPr>
              <a:t>VINCULACIÓN</a:t>
            </a:r>
          </a:p>
          <a:p>
            <a:pPr algn="ctr"/>
            <a:r>
              <a:rPr lang="es-CO" sz="1050" b="1" dirty="0">
                <a:solidFill>
                  <a:schemeClr val="bg1"/>
                </a:solidFill>
              </a:rPr>
              <a:t>AHORRO</a:t>
            </a:r>
          </a:p>
        </p:txBody>
      </p:sp>
      <p:cxnSp>
        <p:nvCxnSpPr>
          <p:cNvPr id="77" name="Elbow Connector 238"/>
          <p:cNvCxnSpPr>
            <a:stCxn id="76" idx="1"/>
            <a:endCxn id="79" idx="3"/>
          </p:cNvCxnSpPr>
          <p:nvPr/>
        </p:nvCxnSpPr>
        <p:spPr>
          <a:xfrm rot="10800000">
            <a:off x="6030300" y="5278920"/>
            <a:ext cx="2252504" cy="594901"/>
          </a:xfrm>
          <a:prstGeom prst="bentConnector3">
            <a:avLst>
              <a:gd name="adj1" fmla="val 50000"/>
            </a:avLst>
          </a:prstGeom>
          <a:ln w="28575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240"/>
          <p:cNvCxnSpPr/>
          <p:nvPr/>
        </p:nvCxnSpPr>
        <p:spPr>
          <a:xfrm flipH="1">
            <a:off x="8986686" y="2910983"/>
            <a:ext cx="20703" cy="2720587"/>
          </a:xfrm>
          <a:prstGeom prst="straightConnector1">
            <a:avLst/>
          </a:prstGeom>
          <a:ln w="28575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9" name="4 Imagen" descr="Dibujo.bmp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742" y="4802904"/>
            <a:ext cx="963558" cy="95203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19 Rectángulo"/>
          <p:cNvSpPr/>
          <p:nvPr/>
        </p:nvSpPr>
        <p:spPr>
          <a:xfrm>
            <a:off x="5108935" y="5836554"/>
            <a:ext cx="952817" cy="162018"/>
          </a:xfrm>
          <a:prstGeom prst="rect">
            <a:avLst/>
          </a:prstGeom>
          <a:noFill/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s-CO" sz="975" b="1" dirty="0">
                <a:solidFill>
                  <a:schemeClr val="bg1"/>
                </a:solidFill>
              </a:rPr>
              <a:t>Fiduciaria</a:t>
            </a:r>
          </a:p>
        </p:txBody>
      </p:sp>
      <p:pic>
        <p:nvPicPr>
          <p:cNvPr id="83" name="Picture 52" descr="edifici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6296" y="2349061"/>
            <a:ext cx="954281" cy="826704"/>
          </a:xfrm>
          <a:prstGeom prst="rect">
            <a:avLst/>
          </a:prstGeom>
        </p:spPr>
      </p:pic>
      <p:pic>
        <p:nvPicPr>
          <p:cNvPr id="64" name="Picture 4" descr="C:\Users\hp\Pictures\hogare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212" y="3786331"/>
            <a:ext cx="1242137" cy="991693"/>
          </a:xfrm>
          <a:prstGeom prst="rect">
            <a:avLst/>
          </a:prstGeom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5" name="64 Rectángulo"/>
          <p:cNvSpPr/>
          <p:nvPr/>
        </p:nvSpPr>
        <p:spPr>
          <a:xfrm>
            <a:off x="8365616" y="5037259"/>
            <a:ext cx="1242139" cy="24166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50" b="1" dirty="0">
                <a:solidFill>
                  <a:schemeClr val="bg1"/>
                </a:solidFill>
              </a:rPr>
              <a:t>COMPRADORES</a:t>
            </a:r>
          </a:p>
        </p:txBody>
      </p:sp>
      <p:pic>
        <p:nvPicPr>
          <p:cNvPr id="89" name="Picture 4" descr="Imagen relacionad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777" y="4271276"/>
            <a:ext cx="399612" cy="37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2ED20F94-E127-4A7B-8147-6A0C1B36F1C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582" y="5786651"/>
            <a:ext cx="1620624" cy="12523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3A946856-A7F9-40C3-9E8E-C81D476C79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952" y="5423397"/>
            <a:ext cx="1620624" cy="1252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8182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  <p:bldP spid="48" grpId="0" animBg="1"/>
      <p:bldP spid="53" grpId="0" animBg="1"/>
      <p:bldP spid="57" grpId="0" animBg="1"/>
      <p:bldP spid="73" grpId="0"/>
      <p:bldP spid="76" grpId="0" animBg="1"/>
      <p:bldP spid="80" grpId="0" animBg="1"/>
      <p:bldP spid="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ventaja  competiti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550925" y="0"/>
            <a:ext cx="564107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293331" y="66764"/>
            <a:ext cx="59747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2400" dirty="0">
                <a:solidFill>
                  <a:schemeClr val="bg1"/>
                </a:solidFill>
              </a:rPr>
              <a:t>¿Cuál es nuestra </a:t>
            </a:r>
            <a:r>
              <a:rPr lang="es-DO" sz="2400" b="1" dirty="0">
                <a:solidFill>
                  <a:schemeClr val="bg1"/>
                </a:solidFill>
              </a:rPr>
              <a:t>Ventaja Competitiva </a:t>
            </a:r>
          </a:p>
          <a:p>
            <a:r>
              <a:rPr lang="es-DO" sz="2400" dirty="0">
                <a:solidFill>
                  <a:schemeClr val="bg1"/>
                </a:solidFill>
              </a:rPr>
              <a:t>en este Negocio?</a:t>
            </a:r>
          </a:p>
        </p:txBody>
      </p:sp>
      <p:sp>
        <p:nvSpPr>
          <p:cNvPr id="5" name="TextBox 8"/>
          <p:cNvSpPr txBox="1"/>
          <p:nvPr/>
        </p:nvSpPr>
        <p:spPr>
          <a:xfrm>
            <a:off x="6782937" y="494267"/>
            <a:ext cx="540906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DO" dirty="0">
                <a:solidFill>
                  <a:schemeClr val="bg1"/>
                </a:solidFill>
              </a:rPr>
              <a:t>Experiencia probada, por 33 años, en la construcción y promoción de viviendas;</a:t>
            </a:r>
          </a:p>
          <a:p>
            <a:pPr marL="457200" indent="-457200">
              <a:buFont typeface="+mj-lt"/>
              <a:buAutoNum type="arabicPeriod"/>
            </a:pPr>
            <a:endParaRPr lang="es-DO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DO" dirty="0">
                <a:solidFill>
                  <a:schemeClr val="bg1"/>
                </a:solidFill>
              </a:rPr>
              <a:t>Más de 4,000 viviendas construidas;</a:t>
            </a:r>
          </a:p>
          <a:p>
            <a:pPr marL="457200" indent="-457200">
              <a:buFont typeface="+mj-lt"/>
              <a:buAutoNum type="arabicPeriod"/>
            </a:pPr>
            <a:endParaRPr lang="es-DO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DO" dirty="0">
                <a:solidFill>
                  <a:schemeClr val="bg1"/>
                </a:solidFill>
              </a:rPr>
              <a:t>Estrategia de evaluación del potencial de mercado para uno o varios proyectos inmobiliarios;</a:t>
            </a:r>
          </a:p>
          <a:p>
            <a:pPr marL="457200" indent="-457200">
              <a:buFont typeface="+mj-lt"/>
              <a:buAutoNum type="arabicPeriod"/>
            </a:pPr>
            <a:endParaRPr lang="es-DO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DO" dirty="0">
                <a:solidFill>
                  <a:schemeClr val="bg1"/>
                </a:solidFill>
              </a:rPr>
              <a:t>Capacidad para evaluar, diseñar, administrar y construir proyectos simultáneos de diversas dimensiones. </a:t>
            </a:r>
          </a:p>
          <a:p>
            <a:pPr marL="457200" indent="-457200">
              <a:buFont typeface="+mj-lt"/>
              <a:buAutoNum type="arabicPeriod"/>
            </a:pPr>
            <a:endParaRPr lang="es-DO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DO" dirty="0">
                <a:solidFill>
                  <a:schemeClr val="bg1"/>
                </a:solidFill>
              </a:rPr>
              <a:t>Acceso a capitales 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s-DO" dirty="0">
                <a:solidFill>
                  <a:schemeClr val="bg1"/>
                </a:solidFill>
              </a:rPr>
              <a:t>Propios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s-DO" dirty="0">
                <a:solidFill>
                  <a:schemeClr val="bg1"/>
                </a:solidFill>
              </a:rPr>
              <a:t>Financiamientos bancarios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s-DO" dirty="0">
                <a:solidFill>
                  <a:schemeClr val="bg1"/>
                </a:solidFill>
              </a:rPr>
              <a:t>Socios Inversionistas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s-DO" dirty="0">
                <a:solidFill>
                  <a:schemeClr val="bg1"/>
                </a:solidFill>
              </a:rPr>
              <a:t>Fondos de Inversión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s-DO" dirty="0">
                <a:solidFill>
                  <a:schemeClr val="bg1"/>
                </a:solidFill>
              </a:rPr>
              <a:t>Fideicomisos</a:t>
            </a:r>
          </a:p>
          <a:p>
            <a:pPr marL="914400" lvl="1" indent="-457200">
              <a:buFont typeface="+mj-lt"/>
              <a:buAutoNum type="arabicPeriod"/>
            </a:pPr>
            <a:endParaRPr lang="es-DO" dirty="0">
              <a:solidFill>
                <a:schemeClr val="bg1"/>
              </a:solidFill>
            </a:endParaRPr>
          </a:p>
          <a:p>
            <a:endParaRPr lang="es-DO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F81BD19-1D8B-49DA-83E9-168952CCE9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582" y="5786651"/>
            <a:ext cx="1620624" cy="1252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A946856-A7F9-40C3-9E8E-C81D476C79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952" y="5423397"/>
            <a:ext cx="1620624" cy="1252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6430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12213787" cy="1420811"/>
          </a:xfrm>
          <a:prstGeom prst="rect">
            <a:avLst/>
          </a:prstGeom>
          <a:solidFill>
            <a:srgbClr val="00206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BA71C9-6F0E-416E-8581-176E9339E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51" y="193118"/>
            <a:ext cx="8915399" cy="750794"/>
          </a:xfrm>
        </p:spPr>
        <p:txBody>
          <a:bodyPr>
            <a:normAutofit/>
          </a:bodyPr>
          <a:lstStyle/>
          <a:p>
            <a:r>
              <a:rPr lang="es-DO" sz="3200" b="1" dirty="0">
                <a:solidFill>
                  <a:schemeClr val="bg1"/>
                </a:solidFill>
              </a:rPr>
              <a:t>¿Con </a:t>
            </a:r>
            <a:r>
              <a:rPr lang="es-DO" sz="3200" b="1" dirty="0" smtClean="0">
                <a:solidFill>
                  <a:schemeClr val="bg1"/>
                </a:solidFill>
              </a:rPr>
              <a:t>cuáles </a:t>
            </a:r>
            <a:r>
              <a:rPr lang="es-DO" sz="3200" b="1" dirty="0" smtClean="0">
                <a:solidFill>
                  <a:schemeClr val="bg1"/>
                </a:solidFill>
              </a:rPr>
              <a:t>Bancos </a:t>
            </a:r>
            <a:r>
              <a:rPr lang="es-DO" sz="3200" b="1" dirty="0">
                <a:solidFill>
                  <a:schemeClr val="bg1"/>
                </a:solidFill>
              </a:rPr>
              <a:t>T</a:t>
            </a:r>
            <a:r>
              <a:rPr lang="es-DO" sz="3200" b="1" dirty="0" smtClean="0">
                <a:solidFill>
                  <a:schemeClr val="bg1"/>
                </a:solidFill>
              </a:rPr>
              <a:t>rabajamos</a:t>
            </a:r>
            <a:r>
              <a:rPr lang="es-DO" sz="3200" b="1" dirty="0">
                <a:solidFill>
                  <a:schemeClr val="bg1"/>
                </a:solidFill>
              </a:rPr>
              <a:t>?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361" y="3174780"/>
            <a:ext cx="3036890" cy="1527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612" y="1420811"/>
            <a:ext cx="2438400" cy="1628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013" y="4893523"/>
            <a:ext cx="2904745" cy="183275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8705" y="4488872"/>
            <a:ext cx="3200951" cy="1625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249" y="1431705"/>
            <a:ext cx="2934480" cy="19527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9205" y="5203197"/>
            <a:ext cx="3619500" cy="1257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7040" y="2520018"/>
            <a:ext cx="2289488" cy="22894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08705" y="1473962"/>
            <a:ext cx="3075314" cy="1675806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1183013" y="4809506"/>
            <a:ext cx="2771470" cy="308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13 Rectángulo"/>
          <p:cNvSpPr/>
          <p:nvPr/>
        </p:nvSpPr>
        <p:spPr>
          <a:xfrm>
            <a:off x="1249650" y="6451167"/>
            <a:ext cx="2771470" cy="308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5" name="14 Rectángulo"/>
          <p:cNvSpPr/>
          <p:nvPr/>
        </p:nvSpPr>
        <p:spPr>
          <a:xfrm>
            <a:off x="3700911" y="4893523"/>
            <a:ext cx="320209" cy="1832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6" name="15 Rectángulo"/>
          <p:cNvSpPr/>
          <p:nvPr/>
        </p:nvSpPr>
        <p:spPr>
          <a:xfrm>
            <a:off x="1183013" y="4857895"/>
            <a:ext cx="320209" cy="1832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3500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88" y="4074976"/>
            <a:ext cx="2428875" cy="1876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789" y="3531012"/>
            <a:ext cx="3990975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129" y="1787946"/>
            <a:ext cx="2752725" cy="1657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7411" y="1780244"/>
            <a:ext cx="2552700" cy="1790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3764" y="4660178"/>
            <a:ext cx="2943225" cy="1552575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0" y="0"/>
            <a:ext cx="12213787" cy="1420811"/>
          </a:xfrm>
          <a:prstGeom prst="rect">
            <a:avLst/>
          </a:prstGeom>
          <a:solidFill>
            <a:srgbClr val="00206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24BA71C9-6F0E-416E-8581-176E9339EE0B}"/>
              </a:ext>
            </a:extLst>
          </p:cNvPr>
          <p:cNvSpPr txBox="1">
            <a:spLocks/>
          </p:cNvSpPr>
          <p:nvPr/>
        </p:nvSpPr>
        <p:spPr>
          <a:xfrm>
            <a:off x="308362" y="335008"/>
            <a:ext cx="8915399" cy="7507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3200" b="1" dirty="0" smtClean="0">
                <a:solidFill>
                  <a:schemeClr val="bg1"/>
                </a:solidFill>
              </a:rPr>
              <a:t>¿Con cuáles Fondos de Inversiones Trabajamos?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540831" y="3336966"/>
            <a:ext cx="406580" cy="1508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3500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321" y="1259453"/>
            <a:ext cx="2478997" cy="2478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442" y="2374638"/>
            <a:ext cx="2900881" cy="1789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999" y="5477688"/>
            <a:ext cx="4229100" cy="619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6343" y="3693299"/>
            <a:ext cx="3078270" cy="12826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1153" y="3012225"/>
            <a:ext cx="2760908" cy="18276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2689" y="1453318"/>
            <a:ext cx="3638189" cy="7579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5321" y="5787250"/>
            <a:ext cx="2691297" cy="16603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1831" y="5034419"/>
            <a:ext cx="1438275" cy="1438275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0" y="0"/>
            <a:ext cx="12192000" cy="1420811"/>
          </a:xfrm>
          <a:prstGeom prst="rect">
            <a:avLst/>
          </a:prstGeom>
          <a:solidFill>
            <a:srgbClr val="00206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24BA71C9-6F0E-416E-8581-176E9339EE0B}"/>
              </a:ext>
            </a:extLst>
          </p:cNvPr>
          <p:cNvSpPr txBox="1">
            <a:spLocks/>
          </p:cNvSpPr>
          <p:nvPr/>
        </p:nvSpPr>
        <p:spPr>
          <a:xfrm>
            <a:off x="256913" y="335008"/>
            <a:ext cx="8915399" cy="7507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3200" b="1" dirty="0" smtClean="0">
                <a:solidFill>
                  <a:schemeClr val="bg1"/>
                </a:solidFill>
              </a:rPr>
              <a:t>¿Con cuáles Fiduciarias Trabajamos?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00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Resultado de imagen para fondo azul 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0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134" y="0"/>
            <a:ext cx="12185866" cy="7889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5" name="4 Rectángulo"/>
          <p:cNvSpPr/>
          <p:nvPr/>
        </p:nvSpPr>
        <p:spPr>
          <a:xfrm>
            <a:off x="0" y="5949156"/>
            <a:ext cx="12185866" cy="9088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6" name="5 Rectángulo"/>
          <p:cNvSpPr/>
          <p:nvPr/>
        </p:nvSpPr>
        <p:spPr>
          <a:xfrm>
            <a:off x="-6134" y="2532692"/>
            <a:ext cx="12192000" cy="1708232"/>
          </a:xfrm>
          <a:prstGeom prst="rect">
            <a:avLst/>
          </a:prstGeom>
          <a:solidFill>
            <a:srgbClr val="00336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2" name="1 CuadroTexto"/>
          <p:cNvSpPr txBox="1"/>
          <p:nvPr/>
        </p:nvSpPr>
        <p:spPr>
          <a:xfrm>
            <a:off x="219252" y="3118259"/>
            <a:ext cx="46210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3200" dirty="0">
                <a:solidFill>
                  <a:schemeClr val="bg1"/>
                </a:solidFill>
              </a:rPr>
              <a:t>Hablemos de</a:t>
            </a:r>
            <a:r>
              <a:rPr lang="es-DO" sz="4400" b="1" dirty="0">
                <a:solidFill>
                  <a:schemeClr val="bg1"/>
                </a:solidFill>
              </a:rPr>
              <a:t> Negocios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6547F7B-BC10-43CA-8EB9-508C64564F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582" y="5786651"/>
            <a:ext cx="1620624" cy="1252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A946856-A7F9-40C3-9E8E-C81D476C79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952" y="5423397"/>
            <a:ext cx="1620624" cy="1252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6917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488869" y="-126414"/>
            <a:ext cx="12702657" cy="69844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>
              <a:solidFill>
                <a:schemeClr val="bg1"/>
              </a:solidFill>
            </a:endParaRPr>
          </a:p>
        </p:txBody>
      </p:sp>
      <p:sp>
        <p:nvSpPr>
          <p:cNvPr id="36" name="Plaque 65"/>
          <p:cNvSpPr/>
          <p:nvPr/>
        </p:nvSpPr>
        <p:spPr>
          <a:xfrm>
            <a:off x="8653116" y="4824890"/>
            <a:ext cx="1995468" cy="588802"/>
          </a:xfrm>
          <a:prstGeom prst="plaqu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7" name="Plaque 64"/>
          <p:cNvSpPr/>
          <p:nvPr/>
        </p:nvSpPr>
        <p:spPr>
          <a:xfrm>
            <a:off x="5694764" y="4824890"/>
            <a:ext cx="1995468" cy="588802"/>
          </a:xfrm>
          <a:prstGeom prst="plaqu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8" name="Plaque 63"/>
          <p:cNvSpPr/>
          <p:nvPr/>
        </p:nvSpPr>
        <p:spPr>
          <a:xfrm>
            <a:off x="3229470" y="4824890"/>
            <a:ext cx="1995468" cy="588802"/>
          </a:xfrm>
          <a:prstGeom prst="plaqu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9" name="Plaque 62"/>
          <p:cNvSpPr/>
          <p:nvPr/>
        </p:nvSpPr>
        <p:spPr>
          <a:xfrm>
            <a:off x="360764" y="4824890"/>
            <a:ext cx="1995468" cy="588802"/>
          </a:xfrm>
          <a:prstGeom prst="plaqu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0" name="Plaque 59"/>
          <p:cNvSpPr/>
          <p:nvPr/>
        </p:nvSpPr>
        <p:spPr>
          <a:xfrm>
            <a:off x="7138094" y="4055976"/>
            <a:ext cx="1995468" cy="588802"/>
          </a:xfrm>
          <a:prstGeom prst="plaqu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1" name="Plaque 58"/>
          <p:cNvSpPr/>
          <p:nvPr/>
        </p:nvSpPr>
        <p:spPr>
          <a:xfrm>
            <a:off x="4490040" y="4052354"/>
            <a:ext cx="1995468" cy="588802"/>
          </a:xfrm>
          <a:prstGeom prst="plaqu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2" name="Plaque 56"/>
          <p:cNvSpPr/>
          <p:nvPr/>
        </p:nvSpPr>
        <p:spPr>
          <a:xfrm>
            <a:off x="1795423" y="4052354"/>
            <a:ext cx="1995468" cy="588802"/>
          </a:xfrm>
          <a:prstGeom prst="plaqu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3" name="Oval 54"/>
          <p:cNvSpPr/>
          <p:nvPr/>
        </p:nvSpPr>
        <p:spPr>
          <a:xfrm>
            <a:off x="7924616" y="2479485"/>
            <a:ext cx="2178423" cy="5869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4" name="Oval 50"/>
          <p:cNvSpPr/>
          <p:nvPr/>
        </p:nvSpPr>
        <p:spPr>
          <a:xfrm>
            <a:off x="4369442" y="2479485"/>
            <a:ext cx="2178423" cy="5869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50" name="Oval 49"/>
          <p:cNvSpPr/>
          <p:nvPr/>
        </p:nvSpPr>
        <p:spPr>
          <a:xfrm>
            <a:off x="7879360" y="1231618"/>
            <a:ext cx="2178423" cy="5869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51" name="Rectangle 4"/>
          <p:cNvSpPr/>
          <p:nvPr/>
        </p:nvSpPr>
        <p:spPr>
          <a:xfrm>
            <a:off x="8472304" y="1396358"/>
            <a:ext cx="87440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50" dirty="0"/>
              <a:t>Proyectos</a:t>
            </a:r>
          </a:p>
        </p:txBody>
      </p:sp>
      <p:sp>
        <p:nvSpPr>
          <p:cNvPr id="52" name="Rectangle 9"/>
          <p:cNvSpPr/>
          <p:nvPr/>
        </p:nvSpPr>
        <p:spPr>
          <a:xfrm>
            <a:off x="4826303" y="2627581"/>
            <a:ext cx="112883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50" dirty="0"/>
              <a:t>FIDUCIARIA</a:t>
            </a:r>
          </a:p>
        </p:txBody>
      </p:sp>
      <p:sp>
        <p:nvSpPr>
          <p:cNvPr id="60" name="Rectangle 11"/>
          <p:cNvSpPr/>
          <p:nvPr/>
        </p:nvSpPr>
        <p:spPr>
          <a:xfrm>
            <a:off x="8488979" y="2627581"/>
            <a:ext cx="112883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50" dirty="0"/>
              <a:t>FIDUCIARIA</a:t>
            </a:r>
          </a:p>
        </p:txBody>
      </p:sp>
      <p:sp>
        <p:nvSpPr>
          <p:cNvPr id="62" name="Rectangle 13"/>
          <p:cNvSpPr/>
          <p:nvPr/>
        </p:nvSpPr>
        <p:spPr>
          <a:xfrm>
            <a:off x="5728506" y="3305984"/>
            <a:ext cx="11673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dirty="0"/>
              <a:t>ADMINISTRACION</a:t>
            </a:r>
          </a:p>
        </p:txBody>
      </p:sp>
      <p:cxnSp>
        <p:nvCxnSpPr>
          <p:cNvPr id="63" name="Straight Arrow Connector 15"/>
          <p:cNvCxnSpPr>
            <a:cxnSpLocks/>
            <a:stCxn id="44" idx="4"/>
          </p:cNvCxnSpPr>
          <p:nvPr/>
        </p:nvCxnSpPr>
        <p:spPr>
          <a:xfrm rot="16200000" flipH="1">
            <a:off x="4996430" y="3528670"/>
            <a:ext cx="953572" cy="291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28"/>
          <p:cNvCxnSpPr>
            <a:cxnSpLocks/>
          </p:cNvCxnSpPr>
          <p:nvPr/>
        </p:nvCxnSpPr>
        <p:spPr>
          <a:xfrm flipV="1">
            <a:off x="1349535" y="3656945"/>
            <a:ext cx="8301317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30"/>
          <p:cNvCxnSpPr>
            <a:cxnSpLocks/>
          </p:cNvCxnSpPr>
          <p:nvPr/>
        </p:nvCxnSpPr>
        <p:spPr>
          <a:xfrm>
            <a:off x="1358498" y="3656949"/>
            <a:ext cx="0" cy="11161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33"/>
          <p:cNvCxnSpPr>
            <a:cxnSpLocks/>
          </p:cNvCxnSpPr>
          <p:nvPr/>
        </p:nvCxnSpPr>
        <p:spPr>
          <a:xfrm flipH="1">
            <a:off x="2792852" y="3656945"/>
            <a:ext cx="8967" cy="3630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35"/>
          <p:cNvCxnSpPr>
            <a:cxnSpLocks/>
          </p:cNvCxnSpPr>
          <p:nvPr/>
        </p:nvCxnSpPr>
        <p:spPr>
          <a:xfrm>
            <a:off x="4227204" y="3656945"/>
            <a:ext cx="0" cy="11161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37"/>
          <p:cNvCxnSpPr>
            <a:cxnSpLocks/>
          </p:cNvCxnSpPr>
          <p:nvPr/>
        </p:nvCxnSpPr>
        <p:spPr>
          <a:xfrm>
            <a:off x="6692498" y="3656944"/>
            <a:ext cx="0" cy="11161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38"/>
          <p:cNvCxnSpPr>
            <a:cxnSpLocks/>
          </p:cNvCxnSpPr>
          <p:nvPr/>
        </p:nvCxnSpPr>
        <p:spPr>
          <a:xfrm>
            <a:off x="8135828" y="3656944"/>
            <a:ext cx="0" cy="3630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39"/>
          <p:cNvCxnSpPr>
            <a:cxnSpLocks/>
          </p:cNvCxnSpPr>
          <p:nvPr/>
        </p:nvCxnSpPr>
        <p:spPr>
          <a:xfrm>
            <a:off x="9650852" y="3656944"/>
            <a:ext cx="0" cy="11161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41"/>
          <p:cNvSpPr/>
          <p:nvPr/>
        </p:nvSpPr>
        <p:spPr>
          <a:xfrm>
            <a:off x="4599476" y="4180378"/>
            <a:ext cx="160973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50" dirty="0"/>
              <a:t>FIDEICOMISO # 1</a:t>
            </a:r>
          </a:p>
        </p:txBody>
      </p:sp>
      <p:sp>
        <p:nvSpPr>
          <p:cNvPr id="90" name="Rectangle 42"/>
          <p:cNvSpPr/>
          <p:nvPr/>
        </p:nvSpPr>
        <p:spPr>
          <a:xfrm>
            <a:off x="433842" y="4980791"/>
            <a:ext cx="160973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50" dirty="0"/>
              <a:t>FIDEICOMISO # 4</a:t>
            </a:r>
          </a:p>
        </p:txBody>
      </p:sp>
      <p:sp>
        <p:nvSpPr>
          <p:cNvPr id="91" name="Rectangle 43"/>
          <p:cNvSpPr/>
          <p:nvPr/>
        </p:nvSpPr>
        <p:spPr>
          <a:xfrm>
            <a:off x="1868196" y="4180378"/>
            <a:ext cx="160973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50" dirty="0"/>
              <a:t>FIDEICOMISO # 2</a:t>
            </a:r>
          </a:p>
        </p:txBody>
      </p:sp>
      <p:sp>
        <p:nvSpPr>
          <p:cNvPr id="94" name="Rectangle 45"/>
          <p:cNvSpPr/>
          <p:nvPr/>
        </p:nvSpPr>
        <p:spPr>
          <a:xfrm>
            <a:off x="3302548" y="4980801"/>
            <a:ext cx="160973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50" dirty="0"/>
              <a:t>FIDEICOMISO # 5</a:t>
            </a:r>
          </a:p>
        </p:txBody>
      </p:sp>
      <p:sp>
        <p:nvSpPr>
          <p:cNvPr id="95" name="Rectangle 46"/>
          <p:cNvSpPr/>
          <p:nvPr/>
        </p:nvSpPr>
        <p:spPr>
          <a:xfrm>
            <a:off x="5742195" y="4980801"/>
            <a:ext cx="165782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50" dirty="0"/>
              <a:t>FIDEICOMISO # 6 </a:t>
            </a:r>
          </a:p>
        </p:txBody>
      </p:sp>
      <p:sp>
        <p:nvSpPr>
          <p:cNvPr id="96" name="Rectangle 47"/>
          <p:cNvSpPr/>
          <p:nvPr/>
        </p:nvSpPr>
        <p:spPr>
          <a:xfrm>
            <a:off x="7211172" y="4180368"/>
            <a:ext cx="160973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50" dirty="0"/>
              <a:t>FIDEICOMISO # 3</a:t>
            </a:r>
          </a:p>
        </p:txBody>
      </p:sp>
      <p:sp>
        <p:nvSpPr>
          <p:cNvPr id="97" name="Rectangle 48"/>
          <p:cNvSpPr/>
          <p:nvPr/>
        </p:nvSpPr>
        <p:spPr>
          <a:xfrm>
            <a:off x="8796916" y="4969250"/>
            <a:ext cx="164179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50" dirty="0"/>
              <a:t>FIDEICOMISO # N</a:t>
            </a:r>
          </a:p>
        </p:txBody>
      </p:sp>
      <p:sp>
        <p:nvSpPr>
          <p:cNvPr id="98" name="Oval 66"/>
          <p:cNvSpPr/>
          <p:nvPr/>
        </p:nvSpPr>
        <p:spPr>
          <a:xfrm>
            <a:off x="4371932" y="1225721"/>
            <a:ext cx="2178423" cy="5869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cxnSp>
        <p:nvCxnSpPr>
          <p:cNvPr id="100" name="Straight Arrow Connector 72"/>
          <p:cNvCxnSpPr>
            <a:cxnSpLocks/>
            <a:stCxn id="98" idx="4"/>
            <a:endCxn id="44" idx="0"/>
          </p:cNvCxnSpPr>
          <p:nvPr/>
        </p:nvCxnSpPr>
        <p:spPr>
          <a:xfrm flipH="1">
            <a:off x="5458653" y="1812684"/>
            <a:ext cx="2491" cy="6668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val 50">
            <a:extLst>
              <a:ext uri="{FF2B5EF4-FFF2-40B4-BE49-F238E27FC236}">
                <a16:creationId xmlns="" xmlns:a16="http://schemas.microsoft.com/office/drawing/2014/main" id="{9279DDCE-1B5C-4778-B151-FEBA57A99227}"/>
              </a:ext>
            </a:extLst>
          </p:cNvPr>
          <p:cNvSpPr/>
          <p:nvPr/>
        </p:nvSpPr>
        <p:spPr>
          <a:xfrm>
            <a:off x="892674" y="2474829"/>
            <a:ext cx="2178423" cy="5869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03" name="Rectangle 9">
            <a:extLst>
              <a:ext uri="{FF2B5EF4-FFF2-40B4-BE49-F238E27FC236}">
                <a16:creationId xmlns="" xmlns:a16="http://schemas.microsoft.com/office/drawing/2014/main" id="{CCB13018-D96F-434C-A6DB-5BEA372FE3E1}"/>
              </a:ext>
            </a:extLst>
          </p:cNvPr>
          <p:cNvSpPr/>
          <p:nvPr/>
        </p:nvSpPr>
        <p:spPr>
          <a:xfrm>
            <a:off x="1349535" y="2622925"/>
            <a:ext cx="112883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50" dirty="0"/>
              <a:t>FIDUCIARIA</a:t>
            </a:r>
          </a:p>
        </p:txBody>
      </p:sp>
      <p:cxnSp>
        <p:nvCxnSpPr>
          <p:cNvPr id="104" name="Conector recto de flecha 22">
            <a:extLst>
              <a:ext uri="{FF2B5EF4-FFF2-40B4-BE49-F238E27FC236}">
                <a16:creationId xmlns="" xmlns:a16="http://schemas.microsoft.com/office/drawing/2014/main" id="{43E6DF11-611F-45C1-AA0A-F45EA2F1AE89}"/>
              </a:ext>
            </a:extLst>
          </p:cNvPr>
          <p:cNvCxnSpPr>
            <a:stCxn id="50" idx="2"/>
            <a:endCxn id="98" idx="6"/>
          </p:cNvCxnSpPr>
          <p:nvPr/>
        </p:nvCxnSpPr>
        <p:spPr>
          <a:xfrm flipH="1" flipV="1">
            <a:off x="6550355" y="1519203"/>
            <a:ext cx="1329005" cy="58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cto de flecha 24">
            <a:extLst>
              <a:ext uri="{FF2B5EF4-FFF2-40B4-BE49-F238E27FC236}">
                <a16:creationId xmlns="" xmlns:a16="http://schemas.microsoft.com/office/drawing/2014/main" id="{9D70449B-8AE1-4C5C-95D1-3AEE52D3A07D}"/>
              </a:ext>
            </a:extLst>
          </p:cNvPr>
          <p:cNvCxnSpPr>
            <a:cxnSpLocks/>
            <a:stCxn id="98" idx="3"/>
            <a:endCxn id="102" idx="0"/>
          </p:cNvCxnSpPr>
          <p:nvPr/>
        </p:nvCxnSpPr>
        <p:spPr>
          <a:xfrm flipH="1">
            <a:off x="1981885" y="1726725"/>
            <a:ext cx="2709069" cy="7481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recto de flecha 26">
            <a:extLst>
              <a:ext uri="{FF2B5EF4-FFF2-40B4-BE49-F238E27FC236}">
                <a16:creationId xmlns="" xmlns:a16="http://schemas.microsoft.com/office/drawing/2014/main" id="{36DECA4F-8FAA-481A-8B65-4E8A168AD17B}"/>
              </a:ext>
            </a:extLst>
          </p:cNvPr>
          <p:cNvCxnSpPr>
            <a:cxnSpLocks/>
            <a:stCxn id="98" idx="5"/>
            <a:endCxn id="43" idx="0"/>
          </p:cNvCxnSpPr>
          <p:nvPr/>
        </p:nvCxnSpPr>
        <p:spPr>
          <a:xfrm>
            <a:off x="6231332" y="1726725"/>
            <a:ext cx="2782496" cy="7527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recto de flecha 29">
            <a:extLst>
              <a:ext uri="{FF2B5EF4-FFF2-40B4-BE49-F238E27FC236}">
                <a16:creationId xmlns="" xmlns:a16="http://schemas.microsoft.com/office/drawing/2014/main" id="{BFA1AF93-4067-4BF4-ABAE-8CC9F9DB1FA4}"/>
              </a:ext>
            </a:extLst>
          </p:cNvPr>
          <p:cNvCxnSpPr>
            <a:cxnSpLocks/>
            <a:stCxn id="102" idx="4"/>
          </p:cNvCxnSpPr>
          <p:nvPr/>
        </p:nvCxnSpPr>
        <p:spPr>
          <a:xfrm>
            <a:off x="1981886" y="3061791"/>
            <a:ext cx="36425" cy="643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recto de flecha 34">
            <a:extLst>
              <a:ext uri="{FF2B5EF4-FFF2-40B4-BE49-F238E27FC236}">
                <a16:creationId xmlns="" xmlns:a16="http://schemas.microsoft.com/office/drawing/2014/main" id="{4B774671-3641-465B-BC83-77EAA2AFE653}"/>
              </a:ext>
            </a:extLst>
          </p:cNvPr>
          <p:cNvCxnSpPr>
            <a:stCxn id="43" idx="4"/>
          </p:cNvCxnSpPr>
          <p:nvPr/>
        </p:nvCxnSpPr>
        <p:spPr>
          <a:xfrm flipH="1">
            <a:off x="9013158" y="3066448"/>
            <a:ext cx="671" cy="6163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49">
            <a:extLst>
              <a:ext uri="{FF2B5EF4-FFF2-40B4-BE49-F238E27FC236}">
                <a16:creationId xmlns="" xmlns:a16="http://schemas.microsoft.com/office/drawing/2014/main" id="{CD324C69-124A-48DA-9267-05ABFCA7BBD6}"/>
              </a:ext>
            </a:extLst>
          </p:cNvPr>
          <p:cNvSpPr/>
          <p:nvPr/>
        </p:nvSpPr>
        <p:spPr>
          <a:xfrm>
            <a:off x="892674" y="1212027"/>
            <a:ext cx="2178423" cy="5869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10" name="Rectangle 4">
            <a:extLst>
              <a:ext uri="{FF2B5EF4-FFF2-40B4-BE49-F238E27FC236}">
                <a16:creationId xmlns="" xmlns:a16="http://schemas.microsoft.com/office/drawing/2014/main" id="{9664A023-4692-45E6-B374-F5345574B0C7}"/>
              </a:ext>
            </a:extLst>
          </p:cNvPr>
          <p:cNvSpPr/>
          <p:nvPr/>
        </p:nvSpPr>
        <p:spPr>
          <a:xfrm>
            <a:off x="1485618" y="1376767"/>
            <a:ext cx="87440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50" dirty="0"/>
              <a:t>Proyectos</a:t>
            </a:r>
          </a:p>
        </p:txBody>
      </p:sp>
      <p:cxnSp>
        <p:nvCxnSpPr>
          <p:cNvPr id="111" name="Conector recto de flecha 71">
            <a:extLst>
              <a:ext uri="{FF2B5EF4-FFF2-40B4-BE49-F238E27FC236}">
                <a16:creationId xmlns="" xmlns:a16="http://schemas.microsoft.com/office/drawing/2014/main" id="{48D8BF70-B2AD-4F4D-BCE3-EE1628A93E83}"/>
              </a:ext>
            </a:extLst>
          </p:cNvPr>
          <p:cNvCxnSpPr>
            <a:cxnSpLocks/>
            <a:stCxn id="109" idx="6"/>
            <a:endCxn id="98" idx="2"/>
          </p:cNvCxnSpPr>
          <p:nvPr/>
        </p:nvCxnSpPr>
        <p:spPr>
          <a:xfrm>
            <a:off x="3071097" y="1505508"/>
            <a:ext cx="1300835" cy="136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itle 1"/>
          <p:cNvSpPr txBox="1">
            <a:spLocks/>
          </p:cNvSpPr>
          <p:nvPr/>
        </p:nvSpPr>
        <p:spPr>
          <a:xfrm>
            <a:off x="1464809" y="0"/>
            <a:ext cx="8795300" cy="8563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DO" dirty="0">
                <a:solidFill>
                  <a:schemeClr val="bg1"/>
                </a:solidFill>
              </a:rPr>
              <a:t>Esquema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b="1" dirty="0">
                <a:solidFill>
                  <a:srgbClr val="FFC000"/>
                </a:solidFill>
              </a:rPr>
              <a:t>Negocio Fiduciario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7B76F7EA-1FAD-42BD-B1BC-D93B30E538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465" y="961272"/>
            <a:ext cx="1391501" cy="107525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A3B42F8D-BF10-4366-95B6-3D4A29EFB4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582" y="5786651"/>
            <a:ext cx="1620624" cy="12523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3A946856-A7F9-40C3-9E8E-C81D476C79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952" y="5423397"/>
            <a:ext cx="1620624" cy="1252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9520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285876" y="0"/>
            <a:ext cx="12702657" cy="69844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>
              <a:solidFill>
                <a:schemeClr val="bg1"/>
              </a:solidFill>
            </a:endParaRPr>
          </a:p>
        </p:txBody>
      </p:sp>
      <p:sp>
        <p:nvSpPr>
          <p:cNvPr id="112" name="Title 1"/>
          <p:cNvSpPr txBox="1">
            <a:spLocks/>
          </p:cNvSpPr>
          <p:nvPr/>
        </p:nvSpPr>
        <p:spPr>
          <a:xfrm>
            <a:off x="1667802" y="13242"/>
            <a:ext cx="8795300" cy="8563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DO" sz="3200" dirty="0" smtClean="0">
                <a:solidFill>
                  <a:schemeClr val="bg1"/>
                </a:solidFill>
              </a:rPr>
              <a:t>¿Cómo </a:t>
            </a:r>
            <a:r>
              <a:rPr lang="es-DO" sz="3200" dirty="0">
                <a:solidFill>
                  <a:schemeClr val="bg1"/>
                </a:solidFill>
              </a:rPr>
              <a:t>Funciona la Intermediación Inmobiliaria?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9" name="Oval 10"/>
          <p:cNvSpPr/>
          <p:nvPr/>
        </p:nvSpPr>
        <p:spPr>
          <a:xfrm>
            <a:off x="4976242" y="523377"/>
            <a:ext cx="2178423" cy="5869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53" name="Rectangle 13"/>
          <p:cNvSpPr/>
          <p:nvPr/>
        </p:nvSpPr>
        <p:spPr>
          <a:xfrm>
            <a:off x="5500650" y="671473"/>
            <a:ext cx="108715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DO" sz="1350" b="1" dirty="0"/>
              <a:t>Propietario</a:t>
            </a:r>
          </a:p>
        </p:txBody>
      </p:sp>
      <p:sp>
        <p:nvSpPr>
          <p:cNvPr id="55" name="Oval 49">
            <a:extLst>
              <a:ext uri="{FF2B5EF4-FFF2-40B4-BE49-F238E27FC236}">
                <a16:creationId xmlns="" xmlns:a16="http://schemas.microsoft.com/office/drawing/2014/main" id="{CD324C69-124A-48DA-9267-05ABFCA7BBD6}"/>
              </a:ext>
            </a:extLst>
          </p:cNvPr>
          <p:cNvSpPr/>
          <p:nvPr/>
        </p:nvSpPr>
        <p:spPr>
          <a:xfrm>
            <a:off x="4976242" y="1466896"/>
            <a:ext cx="2178423" cy="5869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cxnSp>
        <p:nvCxnSpPr>
          <p:cNvPr id="56" name="Conector recto de flecha 71">
            <a:extLst>
              <a:ext uri="{FF2B5EF4-FFF2-40B4-BE49-F238E27FC236}">
                <a16:creationId xmlns="" xmlns:a16="http://schemas.microsoft.com/office/drawing/2014/main" id="{48D8BF70-B2AD-4F4D-BCE3-EE1628A93E83}"/>
              </a:ext>
            </a:extLst>
          </p:cNvPr>
          <p:cNvCxnSpPr>
            <a:cxnSpLocks/>
            <a:stCxn id="55" idx="6"/>
            <a:endCxn id="9" idx="1"/>
          </p:cNvCxnSpPr>
          <p:nvPr/>
        </p:nvCxnSpPr>
        <p:spPr>
          <a:xfrm>
            <a:off x="7154665" y="1760377"/>
            <a:ext cx="1643485" cy="38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35"/>
          <p:cNvCxnSpPr>
            <a:stCxn id="49" idx="4"/>
            <a:endCxn id="55" idx="0"/>
          </p:cNvCxnSpPr>
          <p:nvPr/>
        </p:nvCxnSpPr>
        <p:spPr>
          <a:xfrm>
            <a:off x="6065454" y="1110339"/>
            <a:ext cx="0" cy="3565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37"/>
          <p:cNvSpPr/>
          <p:nvPr/>
        </p:nvSpPr>
        <p:spPr>
          <a:xfrm>
            <a:off x="5282773" y="1510330"/>
            <a:ext cx="162737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DO" sz="1350" b="1" dirty="0"/>
              <a:t>Intermediación </a:t>
            </a:r>
          </a:p>
          <a:p>
            <a:pPr algn="ctr"/>
            <a:r>
              <a:rPr lang="es-DO" sz="1350" b="1" dirty="0"/>
              <a:t>Compra de tierra</a:t>
            </a:r>
          </a:p>
        </p:txBody>
      </p:sp>
      <p:sp>
        <p:nvSpPr>
          <p:cNvPr id="59" name="Rectangle 38"/>
          <p:cNvSpPr/>
          <p:nvPr/>
        </p:nvSpPr>
        <p:spPr>
          <a:xfrm>
            <a:off x="5186855" y="2594046"/>
            <a:ext cx="1876097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PE" sz="2400" dirty="0">
                <a:solidFill>
                  <a:schemeClr val="bg1"/>
                </a:solidFill>
              </a:rPr>
              <a:t>% </a:t>
            </a:r>
            <a:r>
              <a:rPr lang="es-DO" sz="2400" dirty="0">
                <a:solidFill>
                  <a:schemeClr val="bg1"/>
                </a:solidFill>
              </a:rPr>
              <a:t>comisión</a:t>
            </a:r>
          </a:p>
        </p:txBody>
      </p:sp>
      <p:sp>
        <p:nvSpPr>
          <p:cNvPr id="61" name="Oval 50">
            <a:extLst>
              <a:ext uri="{FF2B5EF4-FFF2-40B4-BE49-F238E27FC236}">
                <a16:creationId xmlns="" xmlns:a16="http://schemas.microsoft.com/office/drawing/2014/main" id="{9279DDCE-1B5C-4778-B151-FEBA57A99227}"/>
              </a:ext>
            </a:extLst>
          </p:cNvPr>
          <p:cNvSpPr/>
          <p:nvPr/>
        </p:nvSpPr>
        <p:spPr>
          <a:xfrm>
            <a:off x="4985767" y="2529673"/>
            <a:ext cx="2178423" cy="586962"/>
          </a:xfrm>
          <a:prstGeom prst="ellipse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65" name="Rectangle 58"/>
          <p:cNvSpPr/>
          <p:nvPr/>
        </p:nvSpPr>
        <p:spPr>
          <a:xfrm>
            <a:off x="1602557" y="2240282"/>
            <a:ext cx="171057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DO" sz="1200" b="1" dirty="0"/>
              <a:t>Tiene la propiedad</a:t>
            </a:r>
          </a:p>
        </p:txBody>
      </p:sp>
      <p:sp>
        <p:nvSpPr>
          <p:cNvPr id="67" name="Rectangle 59"/>
          <p:cNvSpPr/>
          <p:nvPr/>
        </p:nvSpPr>
        <p:spPr>
          <a:xfrm>
            <a:off x="5353962" y="3124638"/>
            <a:ext cx="570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50</a:t>
            </a:r>
            <a:r>
              <a:rPr lang="es-PE" sz="1600" dirty="0">
                <a:solidFill>
                  <a:schemeClr val="bg1"/>
                </a:solidFill>
              </a:rPr>
              <a:t>%</a:t>
            </a:r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8" name="Rectangle 60"/>
          <p:cNvSpPr/>
          <p:nvPr/>
        </p:nvSpPr>
        <p:spPr>
          <a:xfrm>
            <a:off x="6231575" y="3103617"/>
            <a:ext cx="570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50</a:t>
            </a:r>
            <a:r>
              <a:rPr lang="es-PE" sz="1600" dirty="0">
                <a:solidFill>
                  <a:schemeClr val="bg1"/>
                </a:solidFill>
              </a:rPr>
              <a:t>%</a:t>
            </a:r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70" name="Straight Arrow Connector 3">
            <a:extLst>
              <a:ext uri="{FF2B5EF4-FFF2-40B4-BE49-F238E27FC236}">
                <a16:creationId xmlns="" xmlns:a16="http://schemas.microsoft.com/office/drawing/2014/main" id="{F8FF53D9-697E-4B36-BEB1-0329CDB5E949}"/>
              </a:ext>
            </a:extLst>
          </p:cNvPr>
          <p:cNvCxnSpPr>
            <a:cxnSpLocks/>
            <a:stCxn id="52" idx="3"/>
          </p:cNvCxnSpPr>
          <p:nvPr/>
        </p:nvCxnSpPr>
        <p:spPr>
          <a:xfrm flipV="1">
            <a:off x="2981482" y="3055713"/>
            <a:ext cx="2285589" cy="11556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5">
            <a:extLst>
              <a:ext uri="{FF2B5EF4-FFF2-40B4-BE49-F238E27FC236}">
                <a16:creationId xmlns="" xmlns:a16="http://schemas.microsoft.com/office/drawing/2014/main" id="{920F48A4-41FC-48DD-BD5C-FFBE11081AAB}"/>
              </a:ext>
            </a:extLst>
          </p:cNvPr>
          <p:cNvCxnSpPr>
            <a:cxnSpLocks/>
            <a:endCxn id="61" idx="5"/>
          </p:cNvCxnSpPr>
          <p:nvPr/>
        </p:nvCxnSpPr>
        <p:spPr>
          <a:xfrm flipH="1" flipV="1">
            <a:off x="6845167" y="3030676"/>
            <a:ext cx="2734788" cy="12518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14">
            <a:extLst>
              <a:ext uri="{FF2B5EF4-FFF2-40B4-BE49-F238E27FC236}">
                <a16:creationId xmlns="" xmlns:a16="http://schemas.microsoft.com/office/drawing/2014/main" id="{F2C5E46A-0985-4733-9266-25708570500A}"/>
              </a:ext>
            </a:extLst>
          </p:cNvPr>
          <p:cNvCxnSpPr>
            <a:cxnSpLocks/>
            <a:stCxn id="55" idx="2"/>
          </p:cNvCxnSpPr>
          <p:nvPr/>
        </p:nvCxnSpPr>
        <p:spPr>
          <a:xfrm flipH="1">
            <a:off x="3313127" y="1760377"/>
            <a:ext cx="166311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49">
            <a:extLst>
              <a:ext uri="{FF2B5EF4-FFF2-40B4-BE49-F238E27FC236}">
                <a16:creationId xmlns="" xmlns:a16="http://schemas.microsoft.com/office/drawing/2014/main" id="{CD324C69-124A-48DA-9267-05ABFCA7BBD6}"/>
              </a:ext>
            </a:extLst>
          </p:cNvPr>
          <p:cNvSpPr/>
          <p:nvPr/>
        </p:nvSpPr>
        <p:spPr>
          <a:xfrm>
            <a:off x="4986752" y="3936827"/>
            <a:ext cx="2178423" cy="5869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6" name="Rectangle 40"/>
          <p:cNvSpPr/>
          <p:nvPr/>
        </p:nvSpPr>
        <p:spPr>
          <a:xfrm>
            <a:off x="5245987" y="4074854"/>
            <a:ext cx="162095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DO" sz="1350" b="1" dirty="0"/>
              <a:t>Genera Proyecto</a:t>
            </a:r>
          </a:p>
        </p:txBody>
      </p:sp>
      <p:cxnSp>
        <p:nvCxnSpPr>
          <p:cNvPr id="77" name="Straight Arrow Connector 42"/>
          <p:cNvCxnSpPr>
            <a:stCxn id="55" idx="4"/>
            <a:endCxn id="61" idx="0"/>
          </p:cNvCxnSpPr>
          <p:nvPr/>
        </p:nvCxnSpPr>
        <p:spPr>
          <a:xfrm rot="16200000" flipH="1">
            <a:off x="5832309" y="2287002"/>
            <a:ext cx="475815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44"/>
          <p:cNvCxnSpPr>
            <a:stCxn id="61" idx="4"/>
            <a:endCxn id="75" idx="0"/>
          </p:cNvCxnSpPr>
          <p:nvPr/>
        </p:nvCxnSpPr>
        <p:spPr>
          <a:xfrm rot="16200000" flipH="1">
            <a:off x="5665375" y="3526238"/>
            <a:ext cx="820192" cy="9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49">
            <a:extLst>
              <a:ext uri="{FF2B5EF4-FFF2-40B4-BE49-F238E27FC236}">
                <a16:creationId xmlns="" xmlns:a16="http://schemas.microsoft.com/office/drawing/2014/main" id="{CD324C69-124A-48DA-9267-05ABFCA7BBD6}"/>
              </a:ext>
            </a:extLst>
          </p:cNvPr>
          <p:cNvSpPr/>
          <p:nvPr/>
        </p:nvSpPr>
        <p:spPr>
          <a:xfrm>
            <a:off x="4592595" y="4898524"/>
            <a:ext cx="2959088" cy="65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DO" sz="1350" b="1" dirty="0">
                <a:solidFill>
                  <a:schemeClr val="tx1"/>
                </a:solidFill>
              </a:rPr>
              <a:t>Intermediación de</a:t>
            </a:r>
          </a:p>
          <a:p>
            <a:pPr algn="ctr"/>
            <a:r>
              <a:rPr lang="es-DO" sz="1350" b="1" dirty="0">
                <a:solidFill>
                  <a:schemeClr val="tx1"/>
                </a:solidFill>
              </a:rPr>
              <a:t> Unidades de proyecto</a:t>
            </a:r>
          </a:p>
        </p:txBody>
      </p:sp>
      <p:cxnSp>
        <p:nvCxnSpPr>
          <p:cNvPr id="80" name="Straight Arrow Connector 54"/>
          <p:cNvCxnSpPr>
            <a:stCxn id="75" idx="4"/>
            <a:endCxn id="79" idx="0"/>
          </p:cNvCxnSpPr>
          <p:nvPr/>
        </p:nvCxnSpPr>
        <p:spPr>
          <a:xfrm rot="5400000">
            <a:off x="5886685" y="4709244"/>
            <a:ext cx="374735" cy="38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62"/>
          <p:cNvSpPr/>
          <p:nvPr/>
        </p:nvSpPr>
        <p:spPr>
          <a:xfrm>
            <a:off x="5181602" y="5946082"/>
            <a:ext cx="1876097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PE" sz="2400" dirty="0">
                <a:solidFill>
                  <a:schemeClr val="bg1"/>
                </a:solidFill>
              </a:rPr>
              <a:t>% </a:t>
            </a:r>
            <a:r>
              <a:rPr lang="es-DO" sz="2400" dirty="0">
                <a:solidFill>
                  <a:schemeClr val="bg1"/>
                </a:solidFill>
              </a:rPr>
              <a:t>comisión</a:t>
            </a:r>
          </a:p>
        </p:txBody>
      </p:sp>
      <p:sp>
        <p:nvSpPr>
          <p:cNvPr id="89" name="Oval 66">
            <a:extLst>
              <a:ext uri="{FF2B5EF4-FFF2-40B4-BE49-F238E27FC236}">
                <a16:creationId xmlns="" xmlns:a16="http://schemas.microsoft.com/office/drawing/2014/main" id="{9279DDCE-1B5C-4778-B151-FEBA57A99227}"/>
              </a:ext>
            </a:extLst>
          </p:cNvPr>
          <p:cNvSpPr/>
          <p:nvPr/>
        </p:nvSpPr>
        <p:spPr>
          <a:xfrm>
            <a:off x="4980514" y="5881709"/>
            <a:ext cx="2178423" cy="586962"/>
          </a:xfrm>
          <a:prstGeom prst="ellipse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92" name="Rectangle 67"/>
          <p:cNvSpPr/>
          <p:nvPr/>
        </p:nvSpPr>
        <p:spPr>
          <a:xfrm>
            <a:off x="5421287" y="6475853"/>
            <a:ext cx="436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sz="1600" dirty="0">
                <a:solidFill>
                  <a:schemeClr val="bg1"/>
                </a:solidFill>
              </a:rPr>
              <a:t>1%</a:t>
            </a:r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3" name="Rectangle 68"/>
          <p:cNvSpPr/>
          <p:nvPr/>
        </p:nvSpPr>
        <p:spPr>
          <a:xfrm>
            <a:off x="6298900" y="6491656"/>
            <a:ext cx="436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sz="1600" dirty="0">
                <a:solidFill>
                  <a:schemeClr val="bg1"/>
                </a:solidFill>
              </a:rPr>
              <a:t>4%</a:t>
            </a:r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01" name="Straight Arrow Connector 69"/>
          <p:cNvCxnSpPr>
            <a:stCxn id="79" idx="4"/>
            <a:endCxn id="89" idx="0"/>
          </p:cNvCxnSpPr>
          <p:nvPr/>
        </p:nvCxnSpPr>
        <p:spPr>
          <a:xfrm rot="5400000">
            <a:off x="5904812" y="5714381"/>
            <a:ext cx="332243" cy="24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C335088-F289-4075-82A7-A32AD969D8C5}"/>
              </a:ext>
            </a:extLst>
          </p:cNvPr>
          <p:cNvSpPr/>
          <p:nvPr/>
        </p:nvSpPr>
        <p:spPr>
          <a:xfrm>
            <a:off x="8798150" y="1196139"/>
            <a:ext cx="1710569" cy="11362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4" name="Straight Arrow Connector 72">
            <a:extLst>
              <a:ext uri="{FF2B5EF4-FFF2-40B4-BE49-F238E27FC236}">
                <a16:creationId xmlns="" xmlns:a16="http://schemas.microsoft.com/office/drawing/2014/main" id="{920F48A4-41FC-48DD-BD5C-FFBE11081AAB}"/>
              </a:ext>
            </a:extLst>
          </p:cNvPr>
          <p:cNvCxnSpPr>
            <a:cxnSpLocks/>
            <a:endCxn id="89" idx="6"/>
          </p:cNvCxnSpPr>
          <p:nvPr/>
        </p:nvCxnSpPr>
        <p:spPr>
          <a:xfrm flipH="1">
            <a:off x="7158937" y="4282536"/>
            <a:ext cx="2421018" cy="18926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75">
            <a:extLst>
              <a:ext uri="{FF2B5EF4-FFF2-40B4-BE49-F238E27FC236}">
                <a16:creationId xmlns="" xmlns:a16="http://schemas.microsoft.com/office/drawing/2014/main" id="{F8FF53D9-697E-4B36-BEB1-0329CDB5E949}"/>
              </a:ext>
            </a:extLst>
          </p:cNvPr>
          <p:cNvCxnSpPr>
            <a:cxnSpLocks/>
            <a:stCxn id="52" idx="3"/>
            <a:endCxn id="89" idx="2"/>
          </p:cNvCxnSpPr>
          <p:nvPr/>
        </p:nvCxnSpPr>
        <p:spPr>
          <a:xfrm>
            <a:off x="2981482" y="4211369"/>
            <a:ext cx="1999032" cy="19638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3FA2086F-4FFB-4262-8B1B-09531E5C1D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011" y="1029524"/>
            <a:ext cx="1620624" cy="1252300"/>
          </a:xfrm>
          <a:prstGeom prst="rect">
            <a:avLst/>
          </a:prstGeom>
        </p:spPr>
      </p:pic>
      <p:sp>
        <p:nvSpPr>
          <p:cNvPr id="64" name="Rectangle 56"/>
          <p:cNvSpPr/>
          <p:nvPr/>
        </p:nvSpPr>
        <p:spPr>
          <a:xfrm>
            <a:off x="8798150" y="1909798"/>
            <a:ext cx="16353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DO" sz="1200" b="1" dirty="0"/>
              <a:t>Tiene el comprador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7B16BCE0-84CD-4ACC-808B-B20D4BCECBC7}"/>
              </a:ext>
            </a:extLst>
          </p:cNvPr>
          <p:cNvSpPr/>
          <p:nvPr/>
        </p:nvSpPr>
        <p:spPr>
          <a:xfrm>
            <a:off x="1270913" y="3643263"/>
            <a:ext cx="1710569" cy="11362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9F494DDE-7871-4672-8118-63958E951B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774" y="3476648"/>
            <a:ext cx="1620624" cy="1252300"/>
          </a:xfrm>
          <a:prstGeom prst="rect">
            <a:avLst/>
          </a:prstGeom>
        </p:spPr>
      </p:pic>
      <p:sp>
        <p:nvSpPr>
          <p:cNvPr id="73" name="Rectangle 31"/>
          <p:cNvSpPr/>
          <p:nvPr/>
        </p:nvSpPr>
        <p:spPr>
          <a:xfrm>
            <a:off x="1063957" y="4449590"/>
            <a:ext cx="20601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DO" sz="1200" b="1" dirty="0"/>
              <a:t>Generamos la Propiedad</a:t>
            </a:r>
          </a:p>
        </p:txBody>
      </p:sp>
      <p:sp>
        <p:nvSpPr>
          <p:cNvPr id="62" name="Rectangle 58">
            <a:extLst>
              <a:ext uri="{FF2B5EF4-FFF2-40B4-BE49-F238E27FC236}">
                <a16:creationId xmlns="" xmlns:a16="http://schemas.microsoft.com/office/drawing/2014/main" id="{3260DD80-CD44-4B3A-9A75-3E3D91C4526A}"/>
              </a:ext>
            </a:extLst>
          </p:cNvPr>
          <p:cNvSpPr/>
          <p:nvPr/>
        </p:nvSpPr>
        <p:spPr>
          <a:xfrm>
            <a:off x="9569259" y="4762441"/>
            <a:ext cx="171057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DO" sz="1200" b="1" dirty="0"/>
              <a:t>Busca los compradores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2CABABE8-88D6-4F01-A288-14EB7583F3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076"/>
          <a:stretch/>
        </p:blipFill>
        <p:spPr>
          <a:xfrm>
            <a:off x="1611956" y="1095198"/>
            <a:ext cx="1697301" cy="115578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DAEECFC0-CC38-44E4-952A-95DC981102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076"/>
          <a:stretch/>
        </p:blipFill>
        <p:spPr>
          <a:xfrm>
            <a:off x="9576882" y="3643263"/>
            <a:ext cx="1702947" cy="115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12192000" cy="594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B453A69-B121-4D39-9AC2-6F945EBF6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3709" y="3010044"/>
            <a:ext cx="7278997" cy="730683"/>
          </a:xfrm>
        </p:spPr>
        <p:txBody>
          <a:bodyPr>
            <a:normAutofit/>
          </a:bodyPr>
          <a:lstStyle/>
          <a:p>
            <a:r>
              <a:rPr lang="es-DO" sz="3200" dirty="0">
                <a:solidFill>
                  <a:schemeClr val="bg1"/>
                </a:solidFill>
              </a:rPr>
              <a:t>Presentación del </a:t>
            </a:r>
            <a:r>
              <a:rPr lang="es-DO" sz="3200" dirty="0" smtClean="0">
                <a:solidFill>
                  <a:schemeClr val="bg1"/>
                </a:solidFill>
              </a:rPr>
              <a:t>Estudio </a:t>
            </a:r>
            <a:r>
              <a:rPr lang="es-DO" sz="3200" dirty="0">
                <a:solidFill>
                  <a:schemeClr val="bg1"/>
                </a:solidFill>
              </a:rPr>
              <a:t>de </a:t>
            </a:r>
            <a:r>
              <a:rPr lang="es-DO" sz="3200" dirty="0" smtClean="0">
                <a:solidFill>
                  <a:schemeClr val="bg1"/>
                </a:solidFill>
              </a:rPr>
              <a:t>Factibilidad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5418059"/>
            <a:ext cx="12192000" cy="1439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69" y="5480765"/>
            <a:ext cx="1509071" cy="11661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8147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obje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0294883" cy="686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7709339" y="0"/>
            <a:ext cx="448266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8" name="7 CuadroTexto"/>
          <p:cNvSpPr txBox="1"/>
          <p:nvPr/>
        </p:nvSpPr>
        <p:spPr>
          <a:xfrm>
            <a:off x="5552890" y="78478"/>
            <a:ext cx="63850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400" b="1" dirty="0">
                <a:solidFill>
                  <a:schemeClr val="bg1"/>
                </a:solidFill>
              </a:rPr>
              <a:t>¿Cuál es el Objetivo de Hoy?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882759" y="2711669"/>
            <a:ext cx="4055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2400" dirty="0">
                <a:solidFill>
                  <a:schemeClr val="bg1"/>
                </a:solidFill>
              </a:rPr>
              <a:t>Presentarles un Nuevo Modelo de Negocio Basado en el Concepto Fiduciario.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A946856-A7F9-40C3-9E8E-C81D476C79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952" y="5423397"/>
            <a:ext cx="1620624" cy="1252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1509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1" y="-17182"/>
            <a:ext cx="12192000" cy="594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3335" y="127526"/>
            <a:ext cx="2198644" cy="891359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UBICACIÓN</a:t>
            </a:r>
            <a:endParaRPr lang="es-DO" sz="27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6043" t="15778" r="8332" b="9333"/>
          <a:stretch/>
        </p:blipFill>
        <p:spPr>
          <a:xfrm>
            <a:off x="1" y="1521584"/>
            <a:ext cx="5423338" cy="311282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231582" y="2464761"/>
            <a:ext cx="1354311" cy="9797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DO" sz="1350"/>
          </a:p>
        </p:txBody>
      </p:sp>
      <p:sp>
        <p:nvSpPr>
          <p:cNvPr id="6" name="Rectangle 5"/>
          <p:cNvSpPr/>
          <p:nvPr/>
        </p:nvSpPr>
        <p:spPr>
          <a:xfrm>
            <a:off x="1" y="990600"/>
            <a:ext cx="12192000" cy="565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DO" sz="1350"/>
          </a:p>
        </p:txBody>
      </p:sp>
      <p:sp>
        <p:nvSpPr>
          <p:cNvPr id="3" name="2 Rectángulo"/>
          <p:cNvSpPr/>
          <p:nvPr/>
        </p:nvSpPr>
        <p:spPr>
          <a:xfrm>
            <a:off x="0" y="5418059"/>
            <a:ext cx="12192000" cy="1439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69" y="5480765"/>
            <a:ext cx="1509071" cy="11661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9" name="Picture 6"/>
          <p:cNvPicPr>
            <a:picLocks noChangeAspect="1"/>
          </p:cNvPicPr>
          <p:nvPr/>
        </p:nvPicPr>
        <p:blipFill rotWithShape="1">
          <a:blip r:embed="rId4" cstate="print"/>
          <a:srcRect l="6750" t="17852" r="17417" b="12222"/>
          <a:stretch/>
        </p:blipFill>
        <p:spPr>
          <a:xfrm>
            <a:off x="6585290" y="1521584"/>
            <a:ext cx="5160579" cy="3173082"/>
          </a:xfrm>
          <a:prstGeom prst="rect">
            <a:avLst/>
          </a:prstGeom>
        </p:spPr>
      </p:pic>
      <p:sp>
        <p:nvSpPr>
          <p:cNvPr id="10" name="Oval 4"/>
          <p:cNvSpPr/>
          <p:nvPr/>
        </p:nvSpPr>
        <p:spPr>
          <a:xfrm>
            <a:off x="8594355" y="2464761"/>
            <a:ext cx="1142447" cy="9797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DO" sz="1350"/>
          </a:p>
        </p:txBody>
      </p:sp>
    </p:spTree>
    <p:extLst>
      <p:ext uri="{BB962C8B-B14F-4D97-AF65-F5344CB8AC3E}">
        <p14:creationId xmlns:p14="http://schemas.microsoft.com/office/powerpoint/2010/main" val="247073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10510"/>
            <a:ext cx="12192000" cy="594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453" y="175441"/>
            <a:ext cx="3871779" cy="891359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ESTUDIO DE MERCADO</a:t>
            </a:r>
            <a:endParaRPr lang="es-DO" sz="27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09241" y="1066800"/>
            <a:ext cx="7573518" cy="56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DO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24980" t="24806" r="26466" b="18647"/>
          <a:stretch/>
        </p:blipFill>
        <p:spPr>
          <a:xfrm>
            <a:off x="2514601" y="1412168"/>
            <a:ext cx="7091583" cy="4645602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0" y="5418059"/>
            <a:ext cx="12192000" cy="1439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69" y="5480765"/>
            <a:ext cx="1509071" cy="11661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686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1377" y="-33867"/>
            <a:ext cx="3611720" cy="891359"/>
          </a:xfrm>
        </p:spPr>
        <p:txBody>
          <a:bodyPr>
            <a:normAutofit/>
          </a:bodyPr>
          <a:lstStyle/>
          <a:p>
            <a:r>
              <a:rPr lang="en-US" sz="2700" dirty="0"/>
              <a:t>ESTUDIO DE MERCADO</a:t>
            </a:r>
            <a:endParaRPr lang="es-DO" sz="2700" dirty="0"/>
          </a:p>
        </p:txBody>
      </p:sp>
      <p:sp>
        <p:nvSpPr>
          <p:cNvPr id="6" name="Rectangle 5"/>
          <p:cNvSpPr/>
          <p:nvPr/>
        </p:nvSpPr>
        <p:spPr>
          <a:xfrm>
            <a:off x="2309240" y="1086430"/>
            <a:ext cx="7573518" cy="56570"/>
          </a:xfrm>
          <a:prstGeom prst="rect">
            <a:avLst/>
          </a:prstGeom>
          <a:solidFill>
            <a:srgbClr val="59DE16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DO" sz="1350"/>
          </a:p>
        </p:txBody>
      </p:sp>
      <p:graphicFrame>
        <p:nvGraphicFramePr>
          <p:cNvPr id="17" name="Chart 16"/>
          <p:cNvGraphicFramePr/>
          <p:nvPr>
            <p:extLst/>
          </p:nvPr>
        </p:nvGraphicFramePr>
        <p:xfrm>
          <a:off x="3155415" y="1524001"/>
          <a:ext cx="5912386" cy="3798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9" name="Straight Connector 18"/>
          <p:cNvCxnSpPr/>
          <p:nvPr/>
        </p:nvCxnSpPr>
        <p:spPr>
          <a:xfrm flipV="1">
            <a:off x="3516532" y="2887338"/>
            <a:ext cx="6063554" cy="8263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602338" y="2362200"/>
            <a:ext cx="21418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APARTAMENTO DE 3 DORMITORIO</a:t>
            </a:r>
          </a:p>
          <a:p>
            <a:pPr algn="ctr"/>
            <a:r>
              <a:rPr lang="en-US" sz="1050" dirty="0" err="1"/>
              <a:t>Serafín</a:t>
            </a:r>
            <a:endParaRPr lang="es-DO" sz="1050" dirty="0"/>
          </a:p>
          <a:p>
            <a:endParaRPr lang="es-DO" sz="1050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498628" y="3268338"/>
            <a:ext cx="6063554" cy="8263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602338" y="3385319"/>
            <a:ext cx="21418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APARTAMENTO DE 2 DORMITORIO</a:t>
            </a:r>
          </a:p>
          <a:p>
            <a:pPr algn="ctr"/>
            <a:r>
              <a:rPr lang="en-US" sz="1050" dirty="0" err="1"/>
              <a:t>Serafín</a:t>
            </a:r>
            <a:endParaRPr lang="es-DO" sz="1050" dirty="0"/>
          </a:p>
          <a:p>
            <a:endParaRPr lang="es-DO" sz="1050" dirty="0"/>
          </a:p>
        </p:txBody>
      </p:sp>
      <p:sp>
        <p:nvSpPr>
          <p:cNvPr id="25" name="TextBox 24"/>
          <p:cNvSpPr txBox="1"/>
          <p:nvPr/>
        </p:nvSpPr>
        <p:spPr>
          <a:xfrm>
            <a:off x="2713823" y="3296453"/>
            <a:ext cx="4213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0070C0"/>
                </a:solidFill>
              </a:rPr>
              <a:t>M2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0" y="5418059"/>
            <a:ext cx="12192000" cy="1439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69" y="5480765"/>
            <a:ext cx="1509071" cy="11661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533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1376" y="80141"/>
            <a:ext cx="3871779" cy="891359"/>
          </a:xfrm>
        </p:spPr>
        <p:txBody>
          <a:bodyPr>
            <a:normAutofit/>
          </a:bodyPr>
          <a:lstStyle/>
          <a:p>
            <a:r>
              <a:rPr lang="en-US" sz="2700" dirty="0"/>
              <a:t>ESTUDIO DE MERCADO</a:t>
            </a:r>
            <a:endParaRPr lang="es-DO" sz="2700" dirty="0"/>
          </a:p>
        </p:txBody>
      </p:sp>
      <p:sp>
        <p:nvSpPr>
          <p:cNvPr id="6" name="Rectangle 5"/>
          <p:cNvSpPr/>
          <p:nvPr/>
        </p:nvSpPr>
        <p:spPr>
          <a:xfrm>
            <a:off x="2309240" y="1162630"/>
            <a:ext cx="7573518" cy="56570"/>
          </a:xfrm>
          <a:prstGeom prst="rect">
            <a:avLst/>
          </a:prstGeom>
          <a:solidFill>
            <a:srgbClr val="59DE16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DO" sz="1350" dirty="0"/>
          </a:p>
        </p:txBody>
      </p:sp>
      <p:graphicFrame>
        <p:nvGraphicFramePr>
          <p:cNvPr id="17" name="Chart 16"/>
          <p:cNvGraphicFramePr/>
          <p:nvPr>
            <p:extLst/>
          </p:nvPr>
        </p:nvGraphicFramePr>
        <p:xfrm>
          <a:off x="3155415" y="1524001"/>
          <a:ext cx="5912386" cy="3798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9" name="Straight Connector 18"/>
          <p:cNvCxnSpPr/>
          <p:nvPr/>
        </p:nvCxnSpPr>
        <p:spPr>
          <a:xfrm flipV="1">
            <a:off x="3581400" y="3124201"/>
            <a:ext cx="6063554" cy="8263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602338" y="2743200"/>
            <a:ext cx="20656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 err="1"/>
              <a:t>Serafín</a:t>
            </a:r>
            <a:endParaRPr lang="es-DO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2193275" y="3296453"/>
            <a:ext cx="9419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>
                <a:solidFill>
                  <a:srgbClr val="0070C0"/>
                </a:solidFill>
              </a:rPr>
              <a:t>Precio</a:t>
            </a:r>
            <a:r>
              <a:rPr lang="en-US" sz="1350" b="1" dirty="0">
                <a:solidFill>
                  <a:srgbClr val="0070C0"/>
                </a:solidFill>
              </a:rPr>
              <a:t>\M2</a:t>
            </a:r>
          </a:p>
        </p:txBody>
      </p:sp>
      <p:pic>
        <p:nvPicPr>
          <p:cNvPr id="10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69" y="5480765"/>
            <a:ext cx="1509071" cy="11661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1228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1376" y="80141"/>
            <a:ext cx="3771111" cy="891359"/>
          </a:xfrm>
        </p:spPr>
        <p:txBody>
          <a:bodyPr>
            <a:normAutofit/>
          </a:bodyPr>
          <a:lstStyle/>
          <a:p>
            <a:r>
              <a:rPr lang="en-US" sz="2700" dirty="0"/>
              <a:t>ESTUDIO DE MERCADO</a:t>
            </a:r>
            <a:endParaRPr lang="es-DO" sz="2700" dirty="0"/>
          </a:p>
        </p:txBody>
      </p:sp>
      <p:sp>
        <p:nvSpPr>
          <p:cNvPr id="6" name="Rectangle 5"/>
          <p:cNvSpPr/>
          <p:nvPr/>
        </p:nvSpPr>
        <p:spPr>
          <a:xfrm>
            <a:off x="2309240" y="1086430"/>
            <a:ext cx="7573518" cy="56570"/>
          </a:xfrm>
          <a:prstGeom prst="rect">
            <a:avLst/>
          </a:prstGeom>
          <a:solidFill>
            <a:srgbClr val="59DE16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DO" sz="1350"/>
          </a:p>
        </p:txBody>
      </p:sp>
      <p:graphicFrame>
        <p:nvGraphicFramePr>
          <p:cNvPr id="17" name="Chart 16"/>
          <p:cNvGraphicFramePr/>
          <p:nvPr>
            <p:extLst/>
          </p:nvPr>
        </p:nvGraphicFramePr>
        <p:xfrm>
          <a:off x="3155415" y="1447801"/>
          <a:ext cx="5912386" cy="3798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9" name="Straight Connector 18"/>
          <p:cNvCxnSpPr/>
          <p:nvPr/>
        </p:nvCxnSpPr>
        <p:spPr>
          <a:xfrm flipV="1">
            <a:off x="3516532" y="2743201"/>
            <a:ext cx="6063554" cy="8263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620352" y="2362201"/>
            <a:ext cx="22180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APARTAMENTO DE 3 DORMITORIO</a:t>
            </a:r>
          </a:p>
          <a:p>
            <a:pPr algn="ctr"/>
            <a:r>
              <a:rPr lang="en-US" sz="1050" dirty="0" err="1"/>
              <a:t>Serafín</a:t>
            </a:r>
            <a:endParaRPr lang="es-DO" sz="1050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498628" y="3211991"/>
            <a:ext cx="6063554" cy="8263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548282" y="3220254"/>
            <a:ext cx="23622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APARTAMENTO DE 2 DORMITORIO</a:t>
            </a:r>
          </a:p>
          <a:p>
            <a:pPr algn="ctr"/>
            <a:r>
              <a:rPr lang="en-US" sz="1050" dirty="0" err="1"/>
              <a:t>Serafín</a:t>
            </a:r>
            <a:endParaRPr lang="es-DO" sz="1050" dirty="0"/>
          </a:p>
        </p:txBody>
      </p:sp>
      <p:sp>
        <p:nvSpPr>
          <p:cNvPr id="25" name="TextBox 24"/>
          <p:cNvSpPr txBox="1"/>
          <p:nvPr/>
        </p:nvSpPr>
        <p:spPr>
          <a:xfrm>
            <a:off x="2209800" y="3269699"/>
            <a:ext cx="10227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>
                <a:solidFill>
                  <a:srgbClr val="0070C0"/>
                </a:solidFill>
              </a:rPr>
              <a:t>Precio</a:t>
            </a:r>
            <a:r>
              <a:rPr lang="en-US" sz="1350" b="1" dirty="0">
                <a:solidFill>
                  <a:srgbClr val="0070C0"/>
                </a:solidFill>
              </a:rPr>
              <a:t> en </a:t>
            </a:r>
            <a:r>
              <a:rPr lang="en-US" sz="1350" b="1" dirty="0" err="1">
                <a:solidFill>
                  <a:srgbClr val="0070C0"/>
                </a:solidFill>
              </a:rPr>
              <a:t>millones</a:t>
            </a:r>
            <a:endParaRPr lang="en-US" sz="135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11262" y="5334001"/>
            <a:ext cx="26991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>
                <a:solidFill>
                  <a:srgbClr val="0070C0"/>
                </a:solidFill>
              </a:rPr>
              <a:t>Apartamentos</a:t>
            </a:r>
            <a:r>
              <a:rPr lang="en-US" sz="1350" b="1" dirty="0">
                <a:solidFill>
                  <a:srgbClr val="0070C0"/>
                </a:solidFill>
              </a:rPr>
              <a:t> de 2 y 3 </a:t>
            </a:r>
            <a:r>
              <a:rPr lang="en-US" sz="1350" b="1" dirty="0" err="1">
                <a:solidFill>
                  <a:srgbClr val="0070C0"/>
                </a:solidFill>
              </a:rPr>
              <a:t>dormitorios</a:t>
            </a:r>
            <a:endParaRPr lang="en-US" sz="1350" b="1" dirty="0">
              <a:solidFill>
                <a:srgbClr val="0070C0"/>
              </a:solidFill>
            </a:endParaRPr>
          </a:p>
        </p:txBody>
      </p:sp>
      <p:pic>
        <p:nvPicPr>
          <p:cNvPr id="14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69" y="5480765"/>
            <a:ext cx="1509071" cy="11661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5783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12192000" cy="594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810" y="561047"/>
            <a:ext cx="9795733" cy="1567297"/>
          </a:xfrm>
        </p:spPr>
        <p:txBody>
          <a:bodyPr>
            <a:noAutofit/>
          </a:bodyPr>
          <a:lstStyle/>
          <a:p>
            <a:r>
              <a:rPr lang="es-ES_tradnl" sz="3600" dirty="0">
                <a:solidFill>
                  <a:schemeClr val="bg1"/>
                </a:solidFill>
              </a:rPr>
              <a:t>Es imprescindible que el precio corresponda al valor del mercado que permita al desarrollo de un proyecto vendible</a:t>
            </a:r>
            <a:endParaRPr lang="es-PE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403" y="2465682"/>
            <a:ext cx="11281907" cy="3777622"/>
          </a:xfrm>
        </p:spPr>
        <p:txBody>
          <a:bodyPr>
            <a:normAutofit/>
          </a:bodyPr>
          <a:lstStyle/>
          <a:p>
            <a:pPr algn="just"/>
            <a:r>
              <a:rPr lang="es-ES_tradnl" sz="2400" dirty="0">
                <a:solidFill>
                  <a:schemeClr val="bg1"/>
                </a:solidFill>
              </a:rPr>
              <a:t>Para la compra de la tierra puede ser el pago total o con un financiamiento</a:t>
            </a:r>
          </a:p>
          <a:p>
            <a:pPr algn="just"/>
            <a:endParaRPr lang="es-ES_tradnl" sz="2400" dirty="0">
              <a:solidFill>
                <a:schemeClr val="bg1"/>
              </a:solidFill>
            </a:endParaRPr>
          </a:p>
          <a:p>
            <a:pPr algn="just"/>
            <a:r>
              <a:rPr lang="es-ES_tradnl" sz="2400" dirty="0">
                <a:solidFill>
                  <a:schemeClr val="bg1"/>
                </a:solidFill>
              </a:rPr>
              <a:t>En caso de financiamiento es imprescindible que el valor de la propiedad en venta este acreditado por un tasador certificado por la superintendencia de bancos de la República Dominicana.</a:t>
            </a:r>
            <a:endParaRPr lang="es-PE" sz="2400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5418059"/>
            <a:ext cx="12192000" cy="1439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69" y="5480765"/>
            <a:ext cx="1509071" cy="11661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1420811"/>
            <a:ext cx="12192000" cy="42232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12213787" cy="1420811"/>
          </a:xfrm>
          <a:prstGeom prst="rect">
            <a:avLst/>
          </a:prstGeom>
          <a:solidFill>
            <a:srgbClr val="00206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369" y="0"/>
            <a:ext cx="10515600" cy="1325563"/>
          </a:xfrm>
        </p:spPr>
        <p:txBody>
          <a:bodyPr>
            <a:normAutofit/>
          </a:bodyPr>
          <a:lstStyle/>
          <a:p>
            <a:r>
              <a:rPr lang="es-ES_tradnl" sz="4000" b="1" dirty="0">
                <a:solidFill>
                  <a:schemeClr val="bg1"/>
                </a:solidFill>
              </a:rPr>
              <a:t>Costo, Valor y Precio</a:t>
            </a:r>
            <a:endParaRPr lang="es-PE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87809"/>
          </a:xfrm>
        </p:spPr>
        <p:txBody>
          <a:bodyPr/>
          <a:lstStyle/>
          <a:p>
            <a:r>
              <a:rPr lang="es-PE" sz="3200" b="1" dirty="0" smtClean="0">
                <a:solidFill>
                  <a:schemeClr val="bg1"/>
                </a:solidFill>
              </a:rPr>
              <a:t>Costo</a:t>
            </a:r>
            <a:endParaRPr lang="es-PE" sz="3200" b="1" dirty="0">
              <a:solidFill>
                <a:schemeClr val="bg1"/>
              </a:solidFill>
            </a:endParaRPr>
          </a:p>
          <a:p>
            <a:pPr lvl="1"/>
            <a:r>
              <a:rPr lang="es-PE" dirty="0" smtClean="0">
                <a:solidFill>
                  <a:schemeClr val="bg1"/>
                </a:solidFill>
              </a:rPr>
              <a:t>Es </a:t>
            </a:r>
            <a:r>
              <a:rPr lang="es-PE" dirty="0">
                <a:solidFill>
                  <a:schemeClr val="bg1"/>
                </a:solidFill>
              </a:rPr>
              <a:t>lo que se invierte en producir un bien o </a:t>
            </a:r>
            <a:r>
              <a:rPr lang="es-PE" dirty="0" smtClean="0">
                <a:solidFill>
                  <a:schemeClr val="bg1"/>
                </a:solidFill>
              </a:rPr>
              <a:t>servicio.</a:t>
            </a:r>
          </a:p>
          <a:p>
            <a:r>
              <a:rPr lang="es-PE" sz="3200" b="1" dirty="0" smtClean="0">
                <a:solidFill>
                  <a:schemeClr val="bg1"/>
                </a:solidFill>
              </a:rPr>
              <a:t>Valor </a:t>
            </a:r>
          </a:p>
          <a:p>
            <a:pPr lvl="1"/>
            <a:r>
              <a:rPr lang="es-PE" dirty="0" smtClean="0">
                <a:solidFill>
                  <a:schemeClr val="bg1"/>
                </a:solidFill>
              </a:rPr>
              <a:t>Es </a:t>
            </a:r>
            <a:r>
              <a:rPr lang="es-PE" dirty="0">
                <a:solidFill>
                  <a:schemeClr val="bg1"/>
                </a:solidFill>
              </a:rPr>
              <a:t>el precio que alguien esta dispuesto a pagar por un producto o </a:t>
            </a:r>
            <a:r>
              <a:rPr lang="es-PE" dirty="0" smtClean="0">
                <a:solidFill>
                  <a:schemeClr val="bg1"/>
                </a:solidFill>
              </a:rPr>
              <a:t>servicio.</a:t>
            </a:r>
            <a:endParaRPr lang="es-PE" dirty="0">
              <a:solidFill>
                <a:schemeClr val="bg1"/>
              </a:solidFill>
            </a:endParaRPr>
          </a:p>
          <a:p>
            <a:r>
              <a:rPr lang="es-PE" sz="3200" b="1" dirty="0" smtClean="0">
                <a:solidFill>
                  <a:schemeClr val="bg1"/>
                </a:solidFill>
              </a:rPr>
              <a:t>Precio </a:t>
            </a:r>
            <a:endParaRPr lang="es-PE" sz="3200" b="1" dirty="0">
              <a:solidFill>
                <a:schemeClr val="bg1"/>
              </a:solidFill>
            </a:endParaRPr>
          </a:p>
          <a:p>
            <a:pPr lvl="1"/>
            <a:r>
              <a:rPr lang="es-PE" dirty="0" smtClean="0">
                <a:solidFill>
                  <a:schemeClr val="bg1"/>
                </a:solidFill>
              </a:rPr>
              <a:t>Es lo </a:t>
            </a:r>
            <a:r>
              <a:rPr lang="es-PE" dirty="0">
                <a:solidFill>
                  <a:schemeClr val="bg1"/>
                </a:solidFill>
              </a:rPr>
              <a:t>que se paga por ese objeto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0" y="5418059"/>
            <a:ext cx="12192000" cy="1439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69" y="5480765"/>
            <a:ext cx="1509071" cy="11661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1182415"/>
            <a:ext cx="12213787" cy="44143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6" name="5 Rectángulo"/>
          <p:cNvSpPr/>
          <p:nvPr/>
        </p:nvSpPr>
        <p:spPr>
          <a:xfrm>
            <a:off x="0" y="1"/>
            <a:ext cx="12213787" cy="1182414"/>
          </a:xfrm>
          <a:prstGeom prst="rect">
            <a:avLst/>
          </a:prstGeom>
          <a:solidFill>
            <a:srgbClr val="00206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369" y="0"/>
            <a:ext cx="11835486" cy="1280890"/>
          </a:xfrm>
        </p:spPr>
        <p:txBody>
          <a:bodyPr>
            <a:normAutofit/>
          </a:bodyPr>
          <a:lstStyle/>
          <a:p>
            <a:r>
              <a:rPr lang="es-DO" sz="3200" b="1" dirty="0" smtClean="0">
                <a:solidFill>
                  <a:schemeClr val="bg1"/>
                </a:solidFill>
              </a:rPr>
              <a:t>¿ </a:t>
            </a:r>
            <a:r>
              <a:rPr lang="es-ES_tradnl" sz="3200" b="1" dirty="0" smtClean="0">
                <a:solidFill>
                  <a:schemeClr val="bg1"/>
                </a:solidFill>
              </a:rPr>
              <a:t>Por </a:t>
            </a:r>
            <a:r>
              <a:rPr lang="es-ES_tradnl" sz="3200" b="1" dirty="0">
                <a:solidFill>
                  <a:schemeClr val="bg1"/>
                </a:solidFill>
              </a:rPr>
              <a:t>que somos un gran potencial para convertir en dinero </a:t>
            </a:r>
            <a:r>
              <a:rPr lang="es-ES_tradnl" sz="3200" b="1" dirty="0" smtClean="0">
                <a:solidFill>
                  <a:schemeClr val="bg1"/>
                </a:solidFill>
              </a:rPr>
              <a:t>tu propiedad en </a:t>
            </a:r>
            <a:r>
              <a:rPr lang="es-ES_tradnl" sz="3200" b="1" dirty="0">
                <a:solidFill>
                  <a:schemeClr val="bg1"/>
                </a:solidFill>
              </a:rPr>
              <a:t>el menor </a:t>
            </a:r>
            <a:r>
              <a:rPr lang="es-ES_tradnl" sz="3200" b="1" dirty="0" smtClean="0">
                <a:solidFill>
                  <a:schemeClr val="bg1"/>
                </a:solidFill>
              </a:rPr>
              <a:t>tiempo</a:t>
            </a:r>
            <a:r>
              <a:rPr lang="es-DO" sz="3200" b="1" dirty="0" smtClean="0">
                <a:solidFill>
                  <a:schemeClr val="bg1"/>
                </a:solidFill>
              </a:rPr>
              <a:t>?</a:t>
            </a:r>
            <a:endParaRPr lang="es-PE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59" y="1156137"/>
            <a:ext cx="11666482" cy="4537023"/>
          </a:xfrm>
        </p:spPr>
        <p:txBody>
          <a:bodyPr>
            <a:noAutofit/>
          </a:bodyPr>
          <a:lstStyle/>
          <a:p>
            <a:r>
              <a:rPr lang="es-ES_tradnl" sz="2100" dirty="0" smtClean="0">
                <a:solidFill>
                  <a:schemeClr val="bg1"/>
                </a:solidFill>
              </a:rPr>
              <a:t>Somos </a:t>
            </a:r>
            <a:r>
              <a:rPr lang="es-ES_tradnl" sz="2100" dirty="0">
                <a:solidFill>
                  <a:schemeClr val="bg1"/>
                </a:solidFill>
              </a:rPr>
              <a:t>compradores de tierra</a:t>
            </a:r>
          </a:p>
          <a:p>
            <a:r>
              <a:rPr lang="es-ES_tradnl" sz="2100" dirty="0">
                <a:solidFill>
                  <a:schemeClr val="bg1"/>
                </a:solidFill>
              </a:rPr>
              <a:t>Con este esquema vamos a estar comprando tierras para otros que quieran hacer desarrollo inmobiliario</a:t>
            </a:r>
          </a:p>
          <a:p>
            <a:r>
              <a:rPr lang="es-ES_tradnl" sz="2100" dirty="0">
                <a:solidFill>
                  <a:schemeClr val="bg1"/>
                </a:solidFill>
              </a:rPr>
              <a:t>Además representamos la mayor convergencia de fuerza de venta inmobiliaria de la República Dominicana</a:t>
            </a:r>
          </a:p>
          <a:p>
            <a:r>
              <a:rPr lang="es-ES_tradnl" sz="2100" dirty="0">
                <a:solidFill>
                  <a:schemeClr val="bg1"/>
                </a:solidFill>
              </a:rPr>
              <a:t>Con el esquema de negocio fiduciario podemos: </a:t>
            </a:r>
          </a:p>
          <a:p>
            <a:pPr marL="800100" lvl="1" indent="-342900">
              <a:buFont typeface="+mj-lt"/>
              <a:buAutoNum type="arabicParenR"/>
            </a:pPr>
            <a:r>
              <a:rPr lang="es-ES_tradnl" sz="2100" dirty="0">
                <a:solidFill>
                  <a:schemeClr val="bg1"/>
                </a:solidFill>
              </a:rPr>
              <a:t>Pagar la tierra al alcanzar los puntos de equilibrio.</a:t>
            </a:r>
          </a:p>
          <a:p>
            <a:pPr marL="800100" lvl="1" indent="-342900">
              <a:buFont typeface="+mj-lt"/>
              <a:buAutoNum type="arabicParenR"/>
            </a:pPr>
            <a:r>
              <a:rPr lang="es-ES_tradnl" sz="2100" dirty="0">
                <a:solidFill>
                  <a:schemeClr val="bg1"/>
                </a:solidFill>
              </a:rPr>
              <a:t>Podemos pagar una </a:t>
            </a:r>
            <a:r>
              <a:rPr lang="es-ES_tradnl" sz="2100" dirty="0" smtClean="0">
                <a:solidFill>
                  <a:schemeClr val="bg1"/>
                </a:solidFill>
              </a:rPr>
              <a:t>proporción </a:t>
            </a:r>
            <a:r>
              <a:rPr lang="es-ES_tradnl" sz="2100" dirty="0">
                <a:solidFill>
                  <a:schemeClr val="bg1"/>
                </a:solidFill>
              </a:rPr>
              <a:t>de la tierra </a:t>
            </a:r>
            <a:r>
              <a:rPr lang="es-ES_tradnl" sz="2100" dirty="0" smtClean="0">
                <a:solidFill>
                  <a:schemeClr val="bg1"/>
                </a:solidFill>
              </a:rPr>
              <a:t>convertirlo </a:t>
            </a:r>
            <a:r>
              <a:rPr lang="es-ES_tradnl" sz="2100" dirty="0">
                <a:solidFill>
                  <a:schemeClr val="bg1"/>
                </a:solidFill>
              </a:rPr>
              <a:t>a usted propietario en parte del negocio.</a:t>
            </a:r>
          </a:p>
          <a:p>
            <a:pPr marL="800100" lvl="1" indent="-342900">
              <a:buFont typeface="+mj-lt"/>
              <a:buAutoNum type="arabicParenR"/>
            </a:pPr>
            <a:r>
              <a:rPr lang="es-ES_tradnl" sz="2100" dirty="0">
                <a:solidFill>
                  <a:schemeClr val="bg1"/>
                </a:solidFill>
              </a:rPr>
              <a:t>Podemos pagar una </a:t>
            </a:r>
            <a:r>
              <a:rPr lang="es-ES_tradnl" sz="2100" dirty="0" smtClean="0">
                <a:solidFill>
                  <a:schemeClr val="bg1"/>
                </a:solidFill>
              </a:rPr>
              <a:t>proporción </a:t>
            </a:r>
            <a:r>
              <a:rPr lang="es-ES_tradnl" sz="2100" dirty="0">
                <a:solidFill>
                  <a:schemeClr val="bg1"/>
                </a:solidFill>
              </a:rPr>
              <a:t>de la tierra y entregarle parte en propiedades fruto del desarrollo inmobiliario (apartamentos).</a:t>
            </a:r>
          </a:p>
          <a:p>
            <a:pPr marL="800100" lvl="1" indent="-342900">
              <a:buFont typeface="+mj-lt"/>
              <a:buAutoNum type="arabicParenR"/>
            </a:pPr>
            <a:r>
              <a:rPr lang="es-ES_tradnl" sz="2100" dirty="0">
                <a:solidFill>
                  <a:schemeClr val="bg1"/>
                </a:solidFill>
              </a:rPr>
              <a:t>Puede aportar la totalidad de la tierra para el desarrollo del proyecto siendo  beneficiario total o parcial.</a:t>
            </a:r>
          </a:p>
          <a:p>
            <a:pPr marL="800100" lvl="1" indent="-342900">
              <a:buFont typeface="+mj-lt"/>
              <a:buAutoNum type="arabicParenR"/>
            </a:pPr>
            <a:endParaRPr lang="es-ES_tradnl" sz="2100" dirty="0">
              <a:solidFill>
                <a:schemeClr val="bg1"/>
              </a:solidFill>
            </a:endParaRPr>
          </a:p>
          <a:p>
            <a:pPr lvl="1"/>
            <a:endParaRPr lang="es-PE" sz="2100" dirty="0">
              <a:solidFill>
                <a:schemeClr val="bg1"/>
              </a:solidFill>
            </a:endParaRPr>
          </a:p>
          <a:p>
            <a:endParaRPr lang="es-ES_tradnl" sz="2100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5418059"/>
            <a:ext cx="12192000" cy="1439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69" y="5480765"/>
            <a:ext cx="1509071" cy="11661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904" y="231523"/>
            <a:ext cx="8324192" cy="1280890"/>
          </a:xfrm>
        </p:spPr>
        <p:txBody>
          <a:bodyPr>
            <a:noAutofit/>
          </a:bodyPr>
          <a:lstStyle/>
          <a:p>
            <a:pPr algn="ctr"/>
            <a:r>
              <a:rPr lang="es-ES_tradnl" b="1" dirty="0" smtClean="0"/>
              <a:t>¿En cuál </a:t>
            </a:r>
            <a:r>
              <a:rPr lang="es-ES_tradnl" b="1" dirty="0"/>
              <a:t>de estos negocios,</a:t>
            </a:r>
            <a:br>
              <a:rPr lang="es-ES_tradnl" b="1" dirty="0"/>
            </a:br>
            <a:r>
              <a:rPr lang="es-ES_tradnl" b="1" dirty="0"/>
              <a:t>esta usted </a:t>
            </a:r>
            <a:r>
              <a:rPr lang="es-ES_tradnl" b="1" dirty="0" smtClean="0"/>
              <a:t>interesado?</a:t>
            </a:r>
            <a:endParaRPr lang="es-PE" b="1" dirty="0"/>
          </a:p>
        </p:txBody>
      </p:sp>
      <p:pic>
        <p:nvPicPr>
          <p:cNvPr id="4" name="Content Placeholder 6" descr="Resultado de imagen para bolsa de dinero">
            <a:extLst>
              <a:ext uri="{FF2B5EF4-FFF2-40B4-BE49-F238E27FC236}">
                <a16:creationId xmlns:a16="http://schemas.microsoft.com/office/drawing/2014/main" xmlns="" id="{E0462620-5FE1-4CFE-9E96-9174CF3C529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03" y="1923393"/>
            <a:ext cx="2823959" cy="326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69" y="4567081"/>
            <a:ext cx="2691486" cy="207978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negoc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82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0" y="4724400"/>
            <a:ext cx="12228286" cy="2133600"/>
          </a:xfrm>
          <a:prstGeom prst="rect">
            <a:avLst/>
          </a:prstGeom>
          <a:solidFill>
            <a:schemeClr val="tx1">
              <a:lumMod val="75000"/>
              <a:lumOff val="2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4" name="3 CuadroTexto"/>
          <p:cNvSpPr txBox="1"/>
          <p:nvPr/>
        </p:nvSpPr>
        <p:spPr>
          <a:xfrm>
            <a:off x="3768732" y="5468035"/>
            <a:ext cx="84232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3600" dirty="0">
                <a:solidFill>
                  <a:schemeClr val="bg1"/>
                </a:solidFill>
              </a:rPr>
              <a:t>Promotores de Negocios Fiduciarios</a:t>
            </a:r>
          </a:p>
          <a:p>
            <a:r>
              <a:rPr lang="es-DO" sz="3600" dirty="0">
                <a:solidFill>
                  <a:schemeClr val="bg1"/>
                </a:solidFill>
              </a:rPr>
              <a:t>Basados en nuestra experiencia Inmobiliaria</a:t>
            </a:r>
          </a:p>
          <a:p>
            <a:endParaRPr lang="es-DO" sz="36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417F9AD-6614-4400-84C8-50C15EA2EE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38" y="4857555"/>
            <a:ext cx="2416494" cy="18672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36202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496D147-BB0C-4DCB-8783-0012510163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70" b="7012"/>
          <a:stretch/>
        </p:blipFill>
        <p:spPr>
          <a:xfrm>
            <a:off x="0" y="1"/>
            <a:ext cx="12185866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134" y="0"/>
            <a:ext cx="12185866" cy="102475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4" name="3 Rectángulo"/>
          <p:cNvSpPr/>
          <p:nvPr/>
        </p:nvSpPr>
        <p:spPr>
          <a:xfrm>
            <a:off x="0" y="5949156"/>
            <a:ext cx="12185866" cy="9088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82585" y="136446"/>
            <a:ext cx="10382321" cy="6525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¿</a:t>
            </a:r>
            <a:r>
              <a:rPr lang="es-DO" dirty="0">
                <a:solidFill>
                  <a:schemeClr val="bg1"/>
                </a:solidFill>
              </a:rPr>
              <a:t>Qué es el </a:t>
            </a:r>
            <a:r>
              <a:rPr lang="es-DO" b="1" dirty="0">
                <a:solidFill>
                  <a:schemeClr val="bg1"/>
                </a:solidFill>
              </a:rPr>
              <a:t>Fideicomiso</a:t>
            </a:r>
            <a:r>
              <a:rPr lang="en-US" dirty="0">
                <a:solidFill>
                  <a:schemeClr val="bg1"/>
                </a:solidFill>
              </a:rPr>
              <a:t>?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84085" y="6086530"/>
            <a:ext cx="2947846" cy="6525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b="1" dirty="0">
                <a:solidFill>
                  <a:schemeClr val="bg1"/>
                </a:solidFill>
              </a:rPr>
              <a:t>Un Contrato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F4DB225-65AE-4649-A71C-7472A5B60C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582" y="5786651"/>
            <a:ext cx="1620624" cy="1252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A946856-A7F9-40C3-9E8E-C81D476C79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952" y="5423397"/>
            <a:ext cx="1620624" cy="1252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9298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down-payment-money-house-key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3" y="2618508"/>
            <a:ext cx="1891144" cy="1733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Arc 4">
            <a:extLst>
              <a:ext uri="{FF2B5EF4-FFF2-40B4-BE49-F238E27FC236}">
                <a16:creationId xmlns="" xmlns:a16="http://schemas.microsoft.com/office/drawing/2014/main" id="{79F60EC6-A4FD-444C-9112-532D01E1D3E1}"/>
              </a:ext>
            </a:extLst>
          </p:cNvPr>
          <p:cNvSpPr/>
          <p:nvPr/>
        </p:nvSpPr>
        <p:spPr>
          <a:xfrm rot="18908674">
            <a:off x="2826327" y="287354"/>
            <a:ext cx="6129042" cy="5973056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5231B1F-C685-47AA-8BB5-46F5311CD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939" y="691458"/>
            <a:ext cx="2404647" cy="221448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Arc 18">
            <a:extLst>
              <a:ext uri="{FF2B5EF4-FFF2-40B4-BE49-F238E27FC236}">
                <a16:creationId xmlns="" xmlns:a16="http://schemas.microsoft.com/office/drawing/2014/main" id="{8DABD182-B3D3-4390-A5EC-72411785E751}"/>
              </a:ext>
            </a:extLst>
          </p:cNvPr>
          <p:cNvSpPr/>
          <p:nvPr/>
        </p:nvSpPr>
        <p:spPr>
          <a:xfrm rot="11398838">
            <a:off x="2738125" y="-694066"/>
            <a:ext cx="6269087" cy="7261574"/>
          </a:xfrm>
          <a:prstGeom prst="arc">
            <a:avLst>
              <a:gd name="adj1" fmla="val 16200000"/>
              <a:gd name="adj2" fmla="val 5533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c 17">
            <a:extLst>
              <a:ext uri="{FF2B5EF4-FFF2-40B4-BE49-F238E27FC236}">
                <a16:creationId xmlns="" xmlns:a16="http://schemas.microsoft.com/office/drawing/2014/main" id="{E7B607B9-9B03-4EA3-A3F2-E8EC4CE83F68}"/>
              </a:ext>
            </a:extLst>
          </p:cNvPr>
          <p:cNvSpPr/>
          <p:nvPr/>
        </p:nvSpPr>
        <p:spPr>
          <a:xfrm rot="3974252">
            <a:off x="2364503" y="-139686"/>
            <a:ext cx="6129042" cy="7850892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6 CuadroTexto"/>
          <p:cNvSpPr txBox="1"/>
          <p:nvPr/>
        </p:nvSpPr>
        <p:spPr>
          <a:xfrm>
            <a:off x="1724644" y="2228834"/>
            <a:ext cx="2290659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DO" sz="2000" b="1" dirty="0"/>
              <a:t>Fideicomitente</a:t>
            </a:r>
          </a:p>
          <a:p>
            <a:pPr algn="ctr"/>
            <a:r>
              <a:rPr lang="es-DO" dirty="0"/>
              <a:t>Transfiere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432016" y="2267109"/>
            <a:ext cx="298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000" dirty="0"/>
              <a:t>Patrimonio Separado</a:t>
            </a:r>
          </a:p>
          <a:p>
            <a:pPr algn="ctr"/>
            <a:endParaRPr lang="es-DO" sz="2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943860" y="4853298"/>
            <a:ext cx="212676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DO" sz="2000" b="1" dirty="0"/>
              <a:t>Beneficiario o Fideicomisario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960775" y="2861280"/>
            <a:ext cx="8059918" cy="6525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/>
              <a:t>¿</a:t>
            </a:r>
            <a:r>
              <a:rPr lang="es-DO" sz="4400" b="1" dirty="0"/>
              <a:t>Cómo funciona el Fideicomiso</a:t>
            </a:r>
            <a:r>
              <a:rPr lang="en-US" sz="4400" b="1" dirty="0"/>
              <a:t>?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8402004" y="2228834"/>
            <a:ext cx="131946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DO" sz="2000" b="1" dirty="0"/>
              <a:t>Fiduciaria</a:t>
            </a:r>
          </a:p>
          <a:p>
            <a:pPr algn="ctr"/>
            <a:r>
              <a:rPr lang="es-DO" sz="2000" dirty="0"/>
              <a:t>Administra</a:t>
            </a:r>
            <a:endParaRPr lang="es-DO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A75B486-69BF-4F2D-BC84-39EBEDF90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1557" y="347281"/>
            <a:ext cx="2060357" cy="193208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D9C284A-EBF0-49C3-A119-15557588EB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2595" y="5555026"/>
            <a:ext cx="2136506" cy="130297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9 CuadroTexto"/>
          <p:cNvSpPr txBox="1"/>
          <p:nvPr/>
        </p:nvSpPr>
        <p:spPr>
          <a:xfrm>
            <a:off x="5151973" y="338460"/>
            <a:ext cx="1485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000" b="1" dirty="0"/>
              <a:t>Bienes</a:t>
            </a:r>
          </a:p>
          <a:p>
            <a:pPr algn="ctr"/>
            <a:endParaRPr lang="es-DO" sz="2000" dirty="0"/>
          </a:p>
        </p:txBody>
      </p:sp>
      <p:sp>
        <p:nvSpPr>
          <p:cNvPr id="21" name="7 Elipse"/>
          <p:cNvSpPr/>
          <p:nvPr/>
        </p:nvSpPr>
        <p:spPr>
          <a:xfrm>
            <a:off x="4426544" y="1870364"/>
            <a:ext cx="3075692" cy="28277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5188780-16EF-46E5-B202-718D8D1311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582" y="5786651"/>
            <a:ext cx="1620624" cy="12523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3A946856-A7F9-40C3-9E8E-C81D476C79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952" y="5423397"/>
            <a:ext cx="1620624" cy="1252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9C96908C-C709-422F-BA2C-5AA7C4829D4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4076"/>
          <a:stretch/>
        </p:blipFill>
        <p:spPr>
          <a:xfrm>
            <a:off x="272774" y="5519910"/>
            <a:ext cx="1712087" cy="115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4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18" grpId="0" animBg="1"/>
      <p:bldP spid="7" grpId="0" animBg="1"/>
      <p:bldP spid="10" grpId="0"/>
      <p:bldP spid="11" grpId="0" animBg="1"/>
      <p:bldP spid="13" grpId="0"/>
      <p:bldP spid="13" grpId="1"/>
      <p:bldP spid="9" grpId="0" animBg="1"/>
      <p:bldP spid="20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33468" y="285729"/>
            <a:ext cx="9547962" cy="8763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¿</a:t>
            </a:r>
            <a:r>
              <a:rPr lang="es-DO" sz="3200" dirty="0">
                <a:solidFill>
                  <a:schemeClr val="bg1"/>
                </a:solidFill>
              </a:rPr>
              <a:t>Qué es el </a:t>
            </a:r>
            <a:r>
              <a:rPr lang="es-DO" sz="3200" b="1" dirty="0">
                <a:solidFill>
                  <a:srgbClr val="FFC000"/>
                </a:solidFill>
              </a:rPr>
              <a:t>Fideicomiso</a:t>
            </a:r>
            <a:r>
              <a:rPr lang="es-DO" sz="3200" dirty="0">
                <a:solidFill>
                  <a:schemeClr val="bg1"/>
                </a:solidFill>
              </a:rPr>
              <a:t> según la ley 189-11</a:t>
            </a:r>
            <a:r>
              <a:rPr lang="en-US" sz="32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19200" y="1509963"/>
            <a:ext cx="9911255" cy="31251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es-ES" sz="2000" dirty="0">
                <a:solidFill>
                  <a:schemeClr val="bg1"/>
                </a:solidFill>
              </a:rPr>
              <a:t>El Fideicomiso es el acto mediante el cual una o varias personas, llamadas fideicomitentes, transfieren derechos de propiedad u otros derechos reales o personales, a una o varias personas jurídicas, llamadas Fiduciarios, para la </a:t>
            </a:r>
            <a:r>
              <a:rPr lang="es-ES" sz="2000" dirty="0">
                <a:solidFill>
                  <a:srgbClr val="FFC000"/>
                </a:solidFill>
              </a:rPr>
              <a:t>constitución de un </a:t>
            </a:r>
            <a:r>
              <a:rPr lang="es-ES" sz="2000" b="1" dirty="0">
                <a:solidFill>
                  <a:srgbClr val="FFC000"/>
                </a:solidFill>
              </a:rPr>
              <a:t>Patrimonio Separado</a:t>
            </a:r>
            <a:r>
              <a:rPr lang="es-ES" sz="2000" dirty="0">
                <a:solidFill>
                  <a:schemeClr val="bg1"/>
                </a:solidFill>
              </a:rPr>
              <a:t>, llamado patrimonio F</a:t>
            </a:r>
            <a:r>
              <a:rPr lang="es-DO" sz="2000" dirty="0">
                <a:solidFill>
                  <a:schemeClr val="bg1"/>
                </a:solidFill>
              </a:rPr>
              <a:t>ideicomitido</a:t>
            </a:r>
            <a:r>
              <a:rPr lang="es-ES" sz="2000" dirty="0">
                <a:solidFill>
                  <a:schemeClr val="bg1"/>
                </a:solidFill>
              </a:rPr>
              <a:t>, cuya administración o ejercicio de la fiducia será realizada por el o los Fiduciarios según las instrucciones del o de los Fideicomitentes, en favor de una o varias personas, llamadas Fideicomisarios o Beneficiarios, con la obligación de restituirlos a la extinción de dicho acto, a la persona designada en el mismo o de conformidad con la ley.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97D8410-A7CB-4968-8D83-549ED08A4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582" y="5786651"/>
            <a:ext cx="1620624" cy="1252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946856-A7F9-40C3-9E8E-C81D476C79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952" y="5423397"/>
            <a:ext cx="1620624" cy="1252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9734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11926" y="796292"/>
            <a:ext cx="8811491" cy="7987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100" b="1" dirty="0">
                <a:solidFill>
                  <a:schemeClr val="bg1"/>
                </a:solidFill>
              </a:rPr>
              <a:t>¿</a:t>
            </a:r>
            <a:r>
              <a:rPr lang="es-DO" sz="3100" b="1" dirty="0">
                <a:solidFill>
                  <a:schemeClr val="bg1"/>
                </a:solidFill>
              </a:rPr>
              <a:t>Qué es el </a:t>
            </a:r>
            <a:r>
              <a:rPr lang="es-DO" sz="3100" b="1" dirty="0">
                <a:solidFill>
                  <a:srgbClr val="FFC000"/>
                </a:solidFill>
              </a:rPr>
              <a:t>Patrimonio Separado o Autónomo</a:t>
            </a:r>
            <a:r>
              <a:rPr lang="en-US" sz="31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0" name="TextBox 3"/>
          <p:cNvSpPr txBox="1"/>
          <p:nvPr/>
        </p:nvSpPr>
        <p:spPr>
          <a:xfrm>
            <a:off x="1529255" y="1595078"/>
            <a:ext cx="95066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DO" sz="2000" dirty="0">
                <a:solidFill>
                  <a:schemeClr val="bg1"/>
                </a:solidFill>
              </a:rPr>
              <a:t>Es  el conjunto de bienes sometido al régimen establecido por la ley, independiente del patrimonio de quien lo transfirió (fideicomitente) , de quien es su titular para efecto de su administración (fiduciaria), y del patrimonio del beneficiario, libre de las acciones de sus acreedores y de los acreedores del patrimonio que le dio origen.</a:t>
            </a:r>
          </a:p>
          <a:p>
            <a:pPr algn="just"/>
            <a:endParaRPr lang="es-DO" sz="2000" dirty="0">
              <a:solidFill>
                <a:schemeClr val="bg1"/>
              </a:solidFill>
            </a:endParaRPr>
          </a:p>
          <a:p>
            <a:pPr algn="just"/>
            <a:r>
              <a:rPr lang="es-DO" sz="2000" dirty="0">
                <a:solidFill>
                  <a:srgbClr val="FFC000"/>
                </a:solidFill>
              </a:rPr>
              <a:t>El </a:t>
            </a:r>
            <a:r>
              <a:rPr lang="es-DO" sz="2000" b="1" dirty="0">
                <a:solidFill>
                  <a:srgbClr val="FFC000"/>
                </a:solidFill>
              </a:rPr>
              <a:t>Patrimonio Separado </a:t>
            </a:r>
            <a:r>
              <a:rPr lang="es-DO" sz="2000" dirty="0">
                <a:solidFill>
                  <a:srgbClr val="FFC000"/>
                </a:solidFill>
              </a:rPr>
              <a:t>es una persona jurídica Independiente</a:t>
            </a:r>
            <a:r>
              <a:rPr lang="es-DO" sz="2000" dirty="0">
                <a:solidFill>
                  <a:schemeClr val="bg1"/>
                </a:solidFill>
              </a:rPr>
              <a:t>.</a:t>
            </a:r>
          </a:p>
          <a:p>
            <a:pPr algn="just"/>
            <a:endParaRPr lang="es-DO" sz="2000" dirty="0">
              <a:solidFill>
                <a:schemeClr val="bg1"/>
              </a:solidFill>
            </a:endParaRPr>
          </a:p>
          <a:p>
            <a:pPr algn="just"/>
            <a:r>
              <a:rPr lang="es-DO" sz="2000" dirty="0">
                <a:solidFill>
                  <a:schemeClr val="bg1"/>
                </a:solidFill>
              </a:rPr>
              <a:t>El conjunto de bienes que compone el patrimonio  separado, tiene un titular, el fiduciario quien lo ostenta  para efectos de su defensa aún contra actos del mismo fideicomitente.</a:t>
            </a:r>
          </a:p>
          <a:p>
            <a:pPr algn="just"/>
            <a:endParaRPr lang="es-DO" sz="2000" dirty="0">
              <a:solidFill>
                <a:schemeClr val="bg1"/>
              </a:solidFill>
            </a:endParaRPr>
          </a:p>
          <a:p>
            <a:pPr algn="just"/>
            <a:r>
              <a:rPr lang="es-DO" sz="2000" dirty="0">
                <a:solidFill>
                  <a:schemeClr val="bg1"/>
                </a:solidFill>
              </a:rPr>
              <a:t>La creación del Patrimonio Separado es de origen legal y no simplemente contractual.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087ED56-9156-4E25-9017-CCF7B1F24F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582" y="5786651"/>
            <a:ext cx="1620624" cy="1252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A946856-A7F9-40C3-9E8E-C81D476C79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952" y="5423397"/>
            <a:ext cx="1620624" cy="1252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035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25662" y="459961"/>
            <a:ext cx="7340676" cy="7987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DO" sz="3100" b="1" dirty="0">
                <a:solidFill>
                  <a:schemeClr val="bg1"/>
                </a:solidFill>
              </a:rPr>
              <a:t>Modalidades de Fideicomiso</a:t>
            </a:r>
            <a:endParaRPr lang="en-US" sz="31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353234700"/>
              </p:ext>
            </p:extLst>
          </p:nvPr>
        </p:nvGraphicFramePr>
        <p:xfrm>
          <a:off x="56056" y="1371601"/>
          <a:ext cx="5792952" cy="5062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2205755729"/>
              </p:ext>
            </p:extLst>
          </p:nvPr>
        </p:nvGraphicFramePr>
        <p:xfrm>
          <a:off x="6153807" y="1617831"/>
          <a:ext cx="5792952" cy="3957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9508785-C7AF-4271-9AF4-DF17BAFE90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582" y="5786651"/>
            <a:ext cx="1620624" cy="1252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946856-A7F9-40C3-9E8E-C81D476C79F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952" y="5423397"/>
            <a:ext cx="1620624" cy="1252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6944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25662" y="459961"/>
            <a:ext cx="7340676" cy="7987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DO" sz="3100" b="1" dirty="0">
                <a:solidFill>
                  <a:schemeClr val="bg1"/>
                </a:solidFill>
              </a:rPr>
              <a:t>Tipos de Fideicomiso </a:t>
            </a:r>
            <a:r>
              <a:rPr lang="es-DO" sz="3100" b="1" dirty="0">
                <a:solidFill>
                  <a:srgbClr val="FFFF00"/>
                </a:solidFill>
              </a:rPr>
              <a:t>Inmobiliario</a:t>
            </a:r>
            <a:endParaRPr lang="en-US" sz="3100" b="1" dirty="0">
              <a:solidFill>
                <a:srgbClr val="FFFF00"/>
              </a:solidFill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="" xmlns:a16="http://schemas.microsoft.com/office/drawing/2014/main" id="{0D77B918-020C-4BEB-B1A6-AB31BA404F95}"/>
              </a:ext>
            </a:extLst>
          </p:cNvPr>
          <p:cNvSpPr txBox="1">
            <a:spLocks/>
          </p:cNvSpPr>
          <p:nvPr/>
        </p:nvSpPr>
        <p:spPr>
          <a:xfrm>
            <a:off x="298138" y="1432173"/>
            <a:ext cx="4877331" cy="57626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DO" b="1" dirty="0">
                <a:solidFill>
                  <a:schemeClr val="bg1"/>
                </a:solidFill>
              </a:rPr>
              <a:t>1. Fideicomiso de Desarrollo Inmobiliario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8">
            <a:extLst>
              <a:ext uri="{FF2B5EF4-FFF2-40B4-BE49-F238E27FC236}">
                <a16:creationId xmlns="" xmlns:a16="http://schemas.microsoft.com/office/drawing/2014/main" id="{778CCB3F-E2BD-4B17-8E56-5AD627BD1D8D}"/>
              </a:ext>
            </a:extLst>
          </p:cNvPr>
          <p:cNvSpPr txBox="1">
            <a:spLocks/>
          </p:cNvSpPr>
          <p:nvPr/>
        </p:nvSpPr>
        <p:spPr>
          <a:xfrm>
            <a:off x="298137" y="2208684"/>
            <a:ext cx="4877331" cy="266286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1600" dirty="0">
                <a:solidFill>
                  <a:schemeClr val="bg1"/>
                </a:solidFill>
              </a:rPr>
              <a:t>Un Fideicomiso  es un contrato en virtud del cual una o más personas transmiten bienes, cantidades de dinero o derechos, presentes o futuros, de su propiedad a otra persona física o jurídica, para que esta administre o invierta los bienes en beneficio propio o en beneficio de un tercero, llamado </a:t>
            </a:r>
            <a:r>
              <a:rPr lang="es-ES" sz="1600" i="1" dirty="0">
                <a:solidFill>
                  <a:schemeClr val="bg1"/>
                </a:solidFill>
              </a:rPr>
              <a:t>beneficiario</a:t>
            </a:r>
            <a:r>
              <a:rPr lang="es-ES" sz="1600" dirty="0">
                <a:solidFill>
                  <a:schemeClr val="bg1"/>
                </a:solidFill>
              </a:rPr>
              <a:t>, y se transmita, al cumplimiento de un plazo o condición, al </a:t>
            </a:r>
            <a:r>
              <a:rPr lang="es-ES" sz="1600" i="1" dirty="0">
                <a:solidFill>
                  <a:schemeClr val="bg1"/>
                </a:solidFill>
              </a:rPr>
              <a:t>fiduciante</a:t>
            </a:r>
            <a:r>
              <a:rPr lang="es-ES" sz="1600" dirty="0">
                <a:solidFill>
                  <a:schemeClr val="bg1"/>
                </a:solidFill>
              </a:rPr>
              <a:t>, al beneficiario o al Fideicomisario.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Content Placeholder 10">
            <a:extLst>
              <a:ext uri="{FF2B5EF4-FFF2-40B4-BE49-F238E27FC236}">
                <a16:creationId xmlns="" xmlns:a16="http://schemas.microsoft.com/office/drawing/2014/main" id="{2A7D3334-93E2-4893-996F-4D64F442E9E5}"/>
              </a:ext>
            </a:extLst>
          </p:cNvPr>
          <p:cNvSpPr txBox="1">
            <a:spLocks/>
          </p:cNvSpPr>
          <p:nvPr/>
        </p:nvSpPr>
        <p:spPr>
          <a:xfrm>
            <a:off x="6706252" y="2030901"/>
            <a:ext cx="4880528" cy="26826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1600" dirty="0">
                <a:solidFill>
                  <a:schemeClr val="bg1"/>
                </a:solidFill>
              </a:rPr>
              <a:t>Los Proyectos de Viviendas de Bajo Costo son soluciones habitacionales, con participación de los sectores públicos y/o privados, cuyas unidades tendrán un precio de venta igual o inferior a RD$2,469,500.00, mediante los cuales se facilita el acceso de la familia a una vivienda digna. Esta modalidad goza de exenciones fiscales de acuerdo al articulo 131 de la ley 189-11 de Mercado Hipotecario y Fideicomiso en la República Dominicana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Text Placeholder 7">
            <a:extLst>
              <a:ext uri="{FF2B5EF4-FFF2-40B4-BE49-F238E27FC236}">
                <a16:creationId xmlns="" xmlns:a16="http://schemas.microsoft.com/office/drawing/2014/main" id="{0D77B918-020C-4BEB-B1A6-AB31BA404F95}"/>
              </a:ext>
            </a:extLst>
          </p:cNvPr>
          <p:cNvSpPr txBox="1">
            <a:spLocks/>
          </p:cNvSpPr>
          <p:nvPr/>
        </p:nvSpPr>
        <p:spPr>
          <a:xfrm>
            <a:off x="6709449" y="1432173"/>
            <a:ext cx="4877331" cy="57626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DO" b="1" dirty="0">
                <a:solidFill>
                  <a:schemeClr val="bg1"/>
                </a:solidFill>
              </a:rPr>
              <a:t>2. Fideicomiso de Bajo Costo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1E41484-74DE-4600-BA18-B2BCBFFCB3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582" y="5786651"/>
            <a:ext cx="1620624" cy="1252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A946856-A7F9-40C3-9E8E-C81D476C79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952" y="5423397"/>
            <a:ext cx="1620624" cy="1252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5468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934700" y="6172745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2400" dirty="0">
                <a:solidFill>
                  <a:schemeClr val="bg1"/>
                </a:solidFill>
              </a:rPr>
              <a:t>VINSA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0" y="-52673"/>
            <a:ext cx="12185866" cy="102857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6" name="5 Rectángulo"/>
          <p:cNvSpPr/>
          <p:nvPr/>
        </p:nvSpPr>
        <p:spPr>
          <a:xfrm>
            <a:off x="-39416" y="3916949"/>
            <a:ext cx="12225281" cy="2941051"/>
          </a:xfrm>
          <a:prstGeom prst="rect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349811" y="-80865"/>
            <a:ext cx="7092474" cy="7987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¿</a:t>
            </a:r>
            <a:r>
              <a:rPr lang="es-DO" sz="3200" dirty="0">
                <a:solidFill>
                  <a:schemeClr val="bg1"/>
                </a:solidFill>
              </a:rPr>
              <a:t>Qué es el </a:t>
            </a:r>
            <a:r>
              <a:rPr lang="es-DO" sz="3200" b="1" dirty="0">
                <a:solidFill>
                  <a:schemeClr val="bg1"/>
                </a:solidFill>
              </a:rPr>
              <a:t>Fideicomiso Pre-Venta</a:t>
            </a:r>
            <a:r>
              <a:rPr lang="en-US" sz="3200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11" name="Picture 4" descr="C:\Users\hp\Pictures\hogares.jpg">
            <a:extLst>
              <a:ext uri="{FF2B5EF4-FFF2-40B4-BE49-F238E27FC236}">
                <a16:creationId xmlns="" xmlns:a16="http://schemas.microsoft.com/office/drawing/2014/main" id="{7742AFD3-A584-4680-B562-7966BA1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832" y="1426725"/>
            <a:ext cx="1522030" cy="1007407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8" descr="C:\Users\hp\Pictures\caja fuerte 3.jpg">
            <a:extLst>
              <a:ext uri="{FF2B5EF4-FFF2-40B4-BE49-F238E27FC236}">
                <a16:creationId xmlns="" xmlns:a16="http://schemas.microsoft.com/office/drawing/2014/main" id="{2C23E4C7-9D20-416C-8095-697E20D8F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234" y="2376595"/>
            <a:ext cx="1136338" cy="809648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7" descr="C:\Users\hp\Pictures\PLANOS PROYECTOS.jpg">
            <a:extLst>
              <a:ext uri="{FF2B5EF4-FFF2-40B4-BE49-F238E27FC236}">
                <a16:creationId xmlns="" xmlns:a16="http://schemas.microsoft.com/office/drawing/2014/main" id="{E950C9EC-E631-4D1E-8A84-BF65B1A6E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038" y="5298292"/>
            <a:ext cx="1576396" cy="90273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4 Imagen" descr="Dibujo.bmp">
            <a:extLst>
              <a:ext uri="{FF2B5EF4-FFF2-40B4-BE49-F238E27FC236}">
                <a16:creationId xmlns="" xmlns:a16="http://schemas.microsoft.com/office/drawing/2014/main" id="{B38A542E-0DFE-4312-ACBC-789DE06F9F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877" y="5283392"/>
            <a:ext cx="1415024" cy="91763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Elbow Connector 19">
            <a:extLst>
              <a:ext uri="{FF2B5EF4-FFF2-40B4-BE49-F238E27FC236}">
                <a16:creationId xmlns="" xmlns:a16="http://schemas.microsoft.com/office/drawing/2014/main" id="{8B332DF9-B3EA-4A75-B3AA-85E03E81EDDD}"/>
              </a:ext>
            </a:extLst>
          </p:cNvPr>
          <p:cNvCxnSpPr>
            <a:stCxn id="14" idx="0"/>
            <a:endCxn id="12" idx="3"/>
          </p:cNvCxnSpPr>
          <p:nvPr/>
        </p:nvCxnSpPr>
        <p:spPr>
          <a:xfrm rot="16200000" flipV="1">
            <a:off x="4857995" y="3933997"/>
            <a:ext cx="2501973" cy="196817"/>
          </a:xfrm>
          <a:prstGeom prst="bentConnector2">
            <a:avLst/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21">
            <a:extLst>
              <a:ext uri="{FF2B5EF4-FFF2-40B4-BE49-F238E27FC236}">
                <a16:creationId xmlns="" xmlns:a16="http://schemas.microsoft.com/office/drawing/2014/main" id="{2F495B1A-6067-48BC-BE01-30EF56452429}"/>
              </a:ext>
            </a:extLst>
          </p:cNvPr>
          <p:cNvCxnSpPr/>
          <p:nvPr/>
        </p:nvCxnSpPr>
        <p:spPr>
          <a:xfrm flipH="1" flipV="1">
            <a:off x="2659916" y="2632475"/>
            <a:ext cx="13931" cy="1392562"/>
          </a:xfrm>
          <a:prstGeom prst="straightConnector1">
            <a:avLst/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25">
            <a:extLst>
              <a:ext uri="{FF2B5EF4-FFF2-40B4-BE49-F238E27FC236}">
                <a16:creationId xmlns="" xmlns:a16="http://schemas.microsoft.com/office/drawing/2014/main" id="{F766F3AB-1E3B-43D7-A866-BF826D263B70}"/>
              </a:ext>
            </a:extLst>
          </p:cNvPr>
          <p:cNvCxnSpPr>
            <a:endCxn id="12" idx="0"/>
          </p:cNvCxnSpPr>
          <p:nvPr/>
        </p:nvCxnSpPr>
        <p:spPr>
          <a:xfrm rot="10800000" flipV="1">
            <a:off x="5442403" y="1484395"/>
            <a:ext cx="2050864" cy="892199"/>
          </a:xfrm>
          <a:prstGeom prst="bentConnector2">
            <a:avLst/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" descr="C:\Users\hp\Pictures\hogares.jpg">
            <a:extLst>
              <a:ext uri="{FF2B5EF4-FFF2-40B4-BE49-F238E27FC236}">
                <a16:creationId xmlns="" xmlns:a16="http://schemas.microsoft.com/office/drawing/2014/main" id="{B454CE43-7DA1-48D8-B2C3-C49525859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055" y="3022779"/>
            <a:ext cx="985482" cy="705142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9" name="Picture 3" descr="C:\Users\hp\Pictures\constructor.jpg">
            <a:extLst>
              <a:ext uri="{FF2B5EF4-FFF2-40B4-BE49-F238E27FC236}">
                <a16:creationId xmlns="" xmlns:a16="http://schemas.microsoft.com/office/drawing/2014/main" id="{8C603A49-58FF-473B-ADE9-C93702C09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654" y="3022779"/>
            <a:ext cx="1017895" cy="743439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cxnSp>
        <p:nvCxnSpPr>
          <p:cNvPr id="20" name="Elbow Connector 33">
            <a:extLst>
              <a:ext uri="{FF2B5EF4-FFF2-40B4-BE49-F238E27FC236}">
                <a16:creationId xmlns="" xmlns:a16="http://schemas.microsoft.com/office/drawing/2014/main" id="{C7E397A9-C9EB-4A8F-B0AB-0536345FCC80}"/>
              </a:ext>
            </a:extLst>
          </p:cNvPr>
          <p:cNvCxnSpPr/>
          <p:nvPr/>
        </p:nvCxnSpPr>
        <p:spPr>
          <a:xfrm rot="16200000" flipH="1">
            <a:off x="2562161" y="4751576"/>
            <a:ext cx="934262" cy="710890"/>
          </a:xfrm>
          <a:prstGeom prst="bentConnector2">
            <a:avLst/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E51127D-0199-4919-B4AE-DA9DDA6ED047}"/>
              </a:ext>
            </a:extLst>
          </p:cNvPr>
          <p:cNvSpPr txBox="1"/>
          <p:nvPr/>
        </p:nvSpPr>
        <p:spPr>
          <a:xfrm>
            <a:off x="8151907" y="3766218"/>
            <a:ext cx="98463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1"/>
                </a:solidFill>
                <a:latin typeface="Arial "/>
              </a:rPr>
              <a:t>No se cumplen condiciones del encargo: se devuelven recursos al comprador con rendimientos, descontada Comisión Fiduciaria</a:t>
            </a:r>
          </a:p>
          <a:p>
            <a:endParaRPr lang="es-DO" sz="1600" dirty="0">
              <a:solidFill>
                <a:schemeClr val="bg1"/>
              </a:solidFill>
            </a:endParaRPr>
          </a:p>
        </p:txBody>
      </p:sp>
      <p:sp>
        <p:nvSpPr>
          <p:cNvPr id="22" name="TextBox 97">
            <a:extLst>
              <a:ext uri="{FF2B5EF4-FFF2-40B4-BE49-F238E27FC236}">
                <a16:creationId xmlns="" xmlns:a16="http://schemas.microsoft.com/office/drawing/2014/main" id="{EDCBB26F-A7D0-4B9A-95A8-19C23C428665}"/>
              </a:ext>
            </a:extLst>
          </p:cNvPr>
          <p:cNvSpPr txBox="1"/>
          <p:nvPr/>
        </p:nvSpPr>
        <p:spPr>
          <a:xfrm>
            <a:off x="6934654" y="3862005"/>
            <a:ext cx="9927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bg1"/>
                </a:solidFill>
                <a:latin typeface="Arial "/>
              </a:rPr>
              <a:t>Se cumplen condiciones de la pre-venta: </a:t>
            </a:r>
          </a:p>
          <a:p>
            <a:r>
              <a:rPr lang="es-CO" sz="900" b="1" dirty="0">
                <a:solidFill>
                  <a:schemeClr val="bg1"/>
                </a:solidFill>
                <a:latin typeface="Arial "/>
              </a:rPr>
              <a:t>los recursos pasan al desarrollo del proyecto.</a:t>
            </a:r>
          </a:p>
          <a:p>
            <a:endParaRPr lang="es-DO" sz="1600" dirty="0">
              <a:solidFill>
                <a:schemeClr val="bg1"/>
              </a:solidFill>
            </a:endParaRPr>
          </a:p>
        </p:txBody>
      </p:sp>
      <p:cxnSp>
        <p:nvCxnSpPr>
          <p:cNvPr id="23" name="Elbow Connector 67">
            <a:extLst>
              <a:ext uri="{FF2B5EF4-FFF2-40B4-BE49-F238E27FC236}">
                <a16:creationId xmlns="" xmlns:a16="http://schemas.microsoft.com/office/drawing/2014/main" id="{07FB9FA9-BC64-43E0-86B6-AF743B00C241}"/>
              </a:ext>
            </a:extLst>
          </p:cNvPr>
          <p:cNvCxnSpPr/>
          <p:nvPr/>
        </p:nvCxnSpPr>
        <p:spPr>
          <a:xfrm flipV="1">
            <a:off x="4973317" y="5807513"/>
            <a:ext cx="526560" cy="1"/>
          </a:xfrm>
          <a:prstGeom prst="bentConnector3">
            <a:avLst>
              <a:gd name="adj1" fmla="val 50000"/>
            </a:avLst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93">
            <a:extLst>
              <a:ext uri="{FF2B5EF4-FFF2-40B4-BE49-F238E27FC236}">
                <a16:creationId xmlns="" xmlns:a16="http://schemas.microsoft.com/office/drawing/2014/main" id="{BB3D20B4-72A0-481F-ACDA-2D381A5665F1}"/>
              </a:ext>
            </a:extLst>
          </p:cNvPr>
          <p:cNvCxnSpPr/>
          <p:nvPr/>
        </p:nvCxnSpPr>
        <p:spPr>
          <a:xfrm rot="16200000" flipV="1">
            <a:off x="7346436" y="5581993"/>
            <a:ext cx="544078" cy="516266"/>
          </a:xfrm>
          <a:prstGeom prst="bentConnector3">
            <a:avLst>
              <a:gd name="adj1" fmla="val 50000"/>
            </a:avLst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102">
            <a:extLst>
              <a:ext uri="{FF2B5EF4-FFF2-40B4-BE49-F238E27FC236}">
                <a16:creationId xmlns="" xmlns:a16="http://schemas.microsoft.com/office/drawing/2014/main" id="{F50B9F1C-86DB-4A6A-BFEF-808D7092BE26}"/>
              </a:ext>
            </a:extLst>
          </p:cNvPr>
          <p:cNvCxnSpPr>
            <a:cxnSpLocks/>
            <a:stCxn id="37" idx="0"/>
            <a:endCxn id="21" idx="2"/>
          </p:cNvCxnSpPr>
          <p:nvPr/>
        </p:nvCxnSpPr>
        <p:spPr>
          <a:xfrm rot="5400000" flipH="1" flipV="1">
            <a:off x="8261838" y="5620998"/>
            <a:ext cx="236615" cy="528153"/>
          </a:xfrm>
          <a:prstGeom prst="bentConnector3">
            <a:avLst>
              <a:gd name="adj1" fmla="val 50000"/>
            </a:avLst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121">
            <a:extLst>
              <a:ext uri="{FF2B5EF4-FFF2-40B4-BE49-F238E27FC236}">
                <a16:creationId xmlns="" xmlns:a16="http://schemas.microsoft.com/office/drawing/2014/main" id="{7904E940-294C-4D93-BE5B-196A24CDF7D2}"/>
              </a:ext>
            </a:extLst>
          </p:cNvPr>
          <p:cNvCxnSpPr/>
          <p:nvPr/>
        </p:nvCxnSpPr>
        <p:spPr>
          <a:xfrm rot="16200000" flipH="1">
            <a:off x="4271123" y="2369757"/>
            <a:ext cx="505245" cy="633998"/>
          </a:xfrm>
          <a:prstGeom prst="bentConnector2">
            <a:avLst/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4">
            <a:extLst>
              <a:ext uri="{FF2B5EF4-FFF2-40B4-BE49-F238E27FC236}">
                <a16:creationId xmlns="" xmlns:a16="http://schemas.microsoft.com/office/drawing/2014/main" id="{079DE33B-0840-4BBA-BDD3-98F51891E58C}"/>
              </a:ext>
            </a:extLst>
          </p:cNvPr>
          <p:cNvSpPr txBox="1"/>
          <p:nvPr/>
        </p:nvSpPr>
        <p:spPr>
          <a:xfrm>
            <a:off x="3360156" y="547010"/>
            <a:ext cx="88257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2400" b="1" dirty="0">
                <a:solidFill>
                  <a:schemeClr val="bg1"/>
                </a:solidFill>
              </a:rPr>
              <a:t>El </a:t>
            </a:r>
            <a:r>
              <a:rPr lang="es-DO" sz="2400" b="1" dirty="0">
                <a:solidFill>
                  <a:srgbClr val="FFC000"/>
                </a:solidFill>
              </a:rPr>
              <a:t>Fideicomiso de Pre-venta</a:t>
            </a:r>
            <a:r>
              <a:rPr lang="es-DO" sz="2400" b="1" dirty="0">
                <a:solidFill>
                  <a:schemeClr val="bg1"/>
                </a:solidFill>
              </a:rPr>
              <a:t> provee Seguridad para todos los Actores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2 CuadroTexto">
            <a:extLst>
              <a:ext uri="{FF2B5EF4-FFF2-40B4-BE49-F238E27FC236}">
                <a16:creationId xmlns="" xmlns:a16="http://schemas.microsoft.com/office/drawing/2014/main" id="{8CC71520-B4D8-438A-B52C-30375A802207}"/>
              </a:ext>
            </a:extLst>
          </p:cNvPr>
          <p:cNvSpPr txBox="1"/>
          <p:nvPr/>
        </p:nvSpPr>
        <p:spPr>
          <a:xfrm>
            <a:off x="1969960" y="2397709"/>
            <a:ext cx="1388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1400" b="1" dirty="0">
                <a:solidFill>
                  <a:schemeClr val="bg1"/>
                </a:solidFill>
              </a:rPr>
              <a:t>Compradores</a:t>
            </a:r>
          </a:p>
        </p:txBody>
      </p:sp>
      <p:sp>
        <p:nvSpPr>
          <p:cNvPr id="30" name="80 CuadroTexto">
            <a:extLst>
              <a:ext uri="{FF2B5EF4-FFF2-40B4-BE49-F238E27FC236}">
                <a16:creationId xmlns="" xmlns:a16="http://schemas.microsoft.com/office/drawing/2014/main" id="{74EBF3A3-D600-4996-8C95-244E33F7ABA5}"/>
              </a:ext>
            </a:extLst>
          </p:cNvPr>
          <p:cNvSpPr txBox="1"/>
          <p:nvPr/>
        </p:nvSpPr>
        <p:spPr>
          <a:xfrm>
            <a:off x="4858561" y="3158029"/>
            <a:ext cx="1111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1400" b="1" dirty="0"/>
              <a:t>Fideicomiso </a:t>
            </a:r>
          </a:p>
          <a:p>
            <a:pPr algn="ctr"/>
            <a:r>
              <a:rPr lang="es-DO" sz="1400" b="1" dirty="0"/>
              <a:t>Pre-Venta</a:t>
            </a:r>
          </a:p>
        </p:txBody>
      </p:sp>
      <p:sp>
        <p:nvSpPr>
          <p:cNvPr id="31" name="84 CuadroTexto">
            <a:extLst>
              <a:ext uri="{FF2B5EF4-FFF2-40B4-BE49-F238E27FC236}">
                <a16:creationId xmlns="" xmlns:a16="http://schemas.microsoft.com/office/drawing/2014/main" id="{1A29768A-C85C-47EC-B967-E43C65BC9F8D}"/>
              </a:ext>
            </a:extLst>
          </p:cNvPr>
          <p:cNvSpPr txBox="1"/>
          <p:nvPr/>
        </p:nvSpPr>
        <p:spPr>
          <a:xfrm>
            <a:off x="4369923" y="4711775"/>
            <a:ext cx="1810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1400" b="1" dirty="0">
                <a:solidFill>
                  <a:schemeClr val="bg1"/>
                </a:solidFill>
              </a:rPr>
              <a:t>Punto de equilibrio</a:t>
            </a:r>
          </a:p>
        </p:txBody>
      </p:sp>
      <p:sp>
        <p:nvSpPr>
          <p:cNvPr id="32" name="86 CuadroTexto">
            <a:extLst>
              <a:ext uri="{FF2B5EF4-FFF2-40B4-BE49-F238E27FC236}">
                <a16:creationId xmlns="" xmlns:a16="http://schemas.microsoft.com/office/drawing/2014/main" id="{86D04077-2500-4B61-BDB0-BE96A401BE33}"/>
              </a:ext>
            </a:extLst>
          </p:cNvPr>
          <p:cNvSpPr txBox="1"/>
          <p:nvPr/>
        </p:nvSpPr>
        <p:spPr>
          <a:xfrm>
            <a:off x="3510882" y="6201022"/>
            <a:ext cx="1391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1400" b="1" dirty="0">
                <a:solidFill>
                  <a:schemeClr val="bg1"/>
                </a:solidFill>
              </a:rPr>
              <a:t>Anteproyecto</a:t>
            </a:r>
          </a:p>
        </p:txBody>
      </p:sp>
      <p:sp>
        <p:nvSpPr>
          <p:cNvPr id="33" name="89 CuadroTexto">
            <a:extLst>
              <a:ext uri="{FF2B5EF4-FFF2-40B4-BE49-F238E27FC236}">
                <a16:creationId xmlns="" xmlns:a16="http://schemas.microsoft.com/office/drawing/2014/main" id="{D2D20C75-3047-45B5-88C8-A8C49197A9FC}"/>
              </a:ext>
            </a:extLst>
          </p:cNvPr>
          <p:cNvSpPr txBox="1"/>
          <p:nvPr/>
        </p:nvSpPr>
        <p:spPr>
          <a:xfrm>
            <a:off x="5607538" y="6201022"/>
            <a:ext cx="1037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1400" b="1" dirty="0">
                <a:solidFill>
                  <a:schemeClr val="bg1"/>
                </a:solidFill>
              </a:rPr>
              <a:t>Fiduciaria</a:t>
            </a:r>
          </a:p>
        </p:txBody>
      </p:sp>
      <p:pic>
        <p:nvPicPr>
          <p:cNvPr id="34" name="Picture 6" descr="Resultado de imagen para letrero casa en venta">
            <a:extLst>
              <a:ext uri="{FF2B5EF4-FFF2-40B4-BE49-F238E27FC236}">
                <a16:creationId xmlns="" xmlns:a16="http://schemas.microsoft.com/office/drawing/2014/main" id="{ACC01911-E65E-4917-AB34-79E3D3F25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044" y="1099313"/>
            <a:ext cx="1276215" cy="83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94 CuadroTexto">
            <a:extLst>
              <a:ext uri="{FF2B5EF4-FFF2-40B4-BE49-F238E27FC236}">
                <a16:creationId xmlns="" xmlns:a16="http://schemas.microsoft.com/office/drawing/2014/main" id="{887E7718-2831-44A0-ABE3-06214364CE66}"/>
              </a:ext>
            </a:extLst>
          </p:cNvPr>
          <p:cNvSpPr txBox="1"/>
          <p:nvPr/>
        </p:nvSpPr>
        <p:spPr>
          <a:xfrm>
            <a:off x="7085951" y="2076012"/>
            <a:ext cx="19066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1400" b="1" dirty="0">
                <a:solidFill>
                  <a:schemeClr val="bg1"/>
                </a:solidFill>
              </a:rPr>
              <a:t>Dueño del terreno se compromete al aporte Fiduciario</a:t>
            </a:r>
          </a:p>
        </p:txBody>
      </p:sp>
      <p:sp>
        <p:nvSpPr>
          <p:cNvPr id="36" name="98 CuadroTexto">
            <a:extLst>
              <a:ext uri="{FF2B5EF4-FFF2-40B4-BE49-F238E27FC236}">
                <a16:creationId xmlns="" xmlns:a16="http://schemas.microsoft.com/office/drawing/2014/main" id="{55FEA5D1-2C10-4308-B016-C5094EFEEB89}"/>
              </a:ext>
            </a:extLst>
          </p:cNvPr>
          <p:cNvSpPr txBox="1"/>
          <p:nvPr/>
        </p:nvSpPr>
        <p:spPr>
          <a:xfrm>
            <a:off x="6934654" y="3376510"/>
            <a:ext cx="1045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VINSA</a:t>
            </a:r>
          </a:p>
        </p:txBody>
      </p:sp>
      <p:sp>
        <p:nvSpPr>
          <p:cNvPr id="37" name="108 Rectángulo">
            <a:extLst>
              <a:ext uri="{FF2B5EF4-FFF2-40B4-BE49-F238E27FC236}">
                <a16:creationId xmlns="" xmlns:a16="http://schemas.microsoft.com/office/drawing/2014/main" id="{C5C5042E-22F5-48AF-A49E-50A35B6EADD1}"/>
              </a:ext>
            </a:extLst>
          </p:cNvPr>
          <p:cNvSpPr/>
          <p:nvPr/>
        </p:nvSpPr>
        <p:spPr>
          <a:xfrm>
            <a:off x="7360342" y="6003381"/>
            <a:ext cx="1511453" cy="50541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>
                <a:solidFill>
                  <a:schemeClr val="tx1"/>
                </a:solidFill>
              </a:rPr>
              <a:t>Cuenta </a:t>
            </a:r>
          </a:p>
          <a:p>
            <a:pPr algn="ctr"/>
            <a:r>
              <a:rPr lang="es-CO" sz="1200" b="1" dirty="0">
                <a:solidFill>
                  <a:schemeClr val="tx1"/>
                </a:solidFill>
              </a:rPr>
              <a:t>Recaudadora</a:t>
            </a:r>
          </a:p>
        </p:txBody>
      </p:sp>
      <p:sp>
        <p:nvSpPr>
          <p:cNvPr id="38" name="103 Elipse">
            <a:extLst>
              <a:ext uri="{FF2B5EF4-FFF2-40B4-BE49-F238E27FC236}">
                <a16:creationId xmlns="" xmlns:a16="http://schemas.microsoft.com/office/drawing/2014/main" id="{199828B8-7B46-4255-A00B-515DB21C0C9E}"/>
              </a:ext>
            </a:extLst>
          </p:cNvPr>
          <p:cNvSpPr/>
          <p:nvPr/>
        </p:nvSpPr>
        <p:spPr>
          <a:xfrm>
            <a:off x="2752056" y="5343711"/>
            <a:ext cx="376251" cy="3547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b="1" dirty="0"/>
              <a:t>1</a:t>
            </a:r>
          </a:p>
        </p:txBody>
      </p:sp>
      <p:sp>
        <p:nvSpPr>
          <p:cNvPr id="39" name="107 Elipse">
            <a:extLst>
              <a:ext uri="{FF2B5EF4-FFF2-40B4-BE49-F238E27FC236}">
                <a16:creationId xmlns="" xmlns:a16="http://schemas.microsoft.com/office/drawing/2014/main" id="{94D5CBEF-F625-414A-BAD8-2375DB58BFC1}"/>
              </a:ext>
            </a:extLst>
          </p:cNvPr>
          <p:cNvSpPr/>
          <p:nvPr/>
        </p:nvSpPr>
        <p:spPr>
          <a:xfrm>
            <a:off x="5045953" y="5345889"/>
            <a:ext cx="376251" cy="3547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b="1" dirty="0"/>
              <a:t>2</a:t>
            </a:r>
          </a:p>
        </p:txBody>
      </p:sp>
      <p:sp>
        <p:nvSpPr>
          <p:cNvPr id="40" name="108 Elipse">
            <a:extLst>
              <a:ext uri="{FF2B5EF4-FFF2-40B4-BE49-F238E27FC236}">
                <a16:creationId xmlns="" xmlns:a16="http://schemas.microsoft.com/office/drawing/2014/main" id="{4BB74116-E1EB-49ED-A37F-2046D17D8A65}"/>
              </a:ext>
            </a:extLst>
          </p:cNvPr>
          <p:cNvSpPr/>
          <p:nvPr/>
        </p:nvSpPr>
        <p:spPr>
          <a:xfrm>
            <a:off x="6251230" y="4025037"/>
            <a:ext cx="376251" cy="3547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b="1" dirty="0"/>
              <a:t>3</a:t>
            </a:r>
          </a:p>
        </p:txBody>
      </p:sp>
      <p:sp>
        <p:nvSpPr>
          <p:cNvPr id="41" name="109 Elipse">
            <a:extLst>
              <a:ext uri="{FF2B5EF4-FFF2-40B4-BE49-F238E27FC236}">
                <a16:creationId xmlns="" xmlns:a16="http://schemas.microsoft.com/office/drawing/2014/main" id="{5712813C-FED3-435D-9F26-5B8F809CCDDD}"/>
              </a:ext>
            </a:extLst>
          </p:cNvPr>
          <p:cNvSpPr/>
          <p:nvPr/>
        </p:nvSpPr>
        <p:spPr>
          <a:xfrm>
            <a:off x="6375817" y="1537603"/>
            <a:ext cx="376251" cy="3547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b="1" dirty="0"/>
              <a:t>4</a:t>
            </a:r>
          </a:p>
        </p:txBody>
      </p:sp>
      <p:sp>
        <p:nvSpPr>
          <p:cNvPr id="42" name="110 Elipse">
            <a:extLst>
              <a:ext uri="{FF2B5EF4-FFF2-40B4-BE49-F238E27FC236}">
                <a16:creationId xmlns="" xmlns:a16="http://schemas.microsoft.com/office/drawing/2014/main" id="{17EEC0EA-A6FA-4FAF-BD19-93F52DD34E2F}"/>
              </a:ext>
            </a:extLst>
          </p:cNvPr>
          <p:cNvSpPr/>
          <p:nvPr/>
        </p:nvSpPr>
        <p:spPr>
          <a:xfrm>
            <a:off x="2752056" y="2984958"/>
            <a:ext cx="376251" cy="3547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b="1" dirty="0"/>
              <a:t>5</a:t>
            </a:r>
          </a:p>
        </p:txBody>
      </p:sp>
      <p:sp>
        <p:nvSpPr>
          <p:cNvPr id="43" name="112 Elipse">
            <a:extLst>
              <a:ext uri="{FF2B5EF4-FFF2-40B4-BE49-F238E27FC236}">
                <a16:creationId xmlns="" xmlns:a16="http://schemas.microsoft.com/office/drawing/2014/main" id="{6605EBAA-68B3-4F7E-BBC3-6F8BF3EA9A49}"/>
              </a:ext>
            </a:extLst>
          </p:cNvPr>
          <p:cNvSpPr/>
          <p:nvPr/>
        </p:nvSpPr>
        <p:spPr>
          <a:xfrm>
            <a:off x="3717479" y="2340759"/>
            <a:ext cx="376251" cy="3547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b="1" dirty="0"/>
              <a:t>6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B2502CCB-E95B-483D-8F03-068D85C46B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01" y="3924390"/>
            <a:ext cx="1156061" cy="768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45" name="106 Conector recto">
            <a:extLst>
              <a:ext uri="{FF2B5EF4-FFF2-40B4-BE49-F238E27FC236}">
                <a16:creationId xmlns="" xmlns:a16="http://schemas.microsoft.com/office/drawing/2014/main" id="{82598777-E053-4252-9030-E1CD470A1BBD}"/>
              </a:ext>
            </a:extLst>
          </p:cNvPr>
          <p:cNvCxnSpPr>
            <a:stCxn id="11" idx="3"/>
          </p:cNvCxnSpPr>
          <p:nvPr/>
        </p:nvCxnSpPr>
        <p:spPr>
          <a:xfrm flipV="1">
            <a:off x="3434862" y="1930428"/>
            <a:ext cx="470742" cy="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" descr="Imagen relacionada">
            <a:extLst>
              <a:ext uri="{FF2B5EF4-FFF2-40B4-BE49-F238E27FC236}">
                <a16:creationId xmlns="" xmlns:a16="http://schemas.microsoft.com/office/drawing/2014/main" id="{F0A8BCC4-8A64-45BA-AE59-A5DE5D5C3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445" y="1426724"/>
            <a:ext cx="956381" cy="89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113 Elipse">
            <a:extLst>
              <a:ext uri="{FF2B5EF4-FFF2-40B4-BE49-F238E27FC236}">
                <a16:creationId xmlns="" xmlns:a16="http://schemas.microsoft.com/office/drawing/2014/main" id="{C941F631-DFE7-48C4-9AEF-471435BB75EB}"/>
              </a:ext>
            </a:extLst>
          </p:cNvPr>
          <p:cNvSpPr/>
          <p:nvPr/>
        </p:nvSpPr>
        <p:spPr>
          <a:xfrm>
            <a:off x="5544543" y="3643207"/>
            <a:ext cx="376251" cy="3547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b="1" dirty="0"/>
              <a:t>7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C3471951-C45C-4790-A78D-825EB2FD5FD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70" y="3787986"/>
            <a:ext cx="1394641" cy="10776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2" name="96 Rectángulo">
            <a:extLst>
              <a:ext uri="{FF2B5EF4-FFF2-40B4-BE49-F238E27FC236}">
                <a16:creationId xmlns="" xmlns:a16="http://schemas.microsoft.com/office/drawing/2014/main" id="{309CAFF8-9A92-490A-8168-EBEEBE9A0859}"/>
              </a:ext>
            </a:extLst>
          </p:cNvPr>
          <p:cNvSpPr/>
          <p:nvPr/>
        </p:nvSpPr>
        <p:spPr>
          <a:xfrm>
            <a:off x="7442044" y="1920017"/>
            <a:ext cx="1276215" cy="8265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75" b="1" dirty="0">
                <a:solidFill>
                  <a:schemeClr val="tx1"/>
                </a:solidFill>
              </a:rPr>
              <a:t>Dueño de la tierra</a:t>
            </a:r>
          </a:p>
          <a:p>
            <a:pPr algn="ctr"/>
            <a:r>
              <a:rPr lang="es-CO" sz="975" b="1" dirty="0">
                <a:solidFill>
                  <a:schemeClr val="tx1"/>
                </a:solidFill>
              </a:rPr>
              <a:t>Se compromete al aporte fiduciario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02700B01-F4EC-4540-A592-3B6439AD99C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582" y="5786651"/>
            <a:ext cx="1620624" cy="12523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3A946856-A7F9-40C3-9E8E-C81D476C79F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952" y="5423397"/>
            <a:ext cx="1620624" cy="1252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A5ACAD1C-9408-4894-A502-89CFA5F252C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4076"/>
          <a:stretch/>
        </p:blipFill>
        <p:spPr>
          <a:xfrm>
            <a:off x="272774" y="5519910"/>
            <a:ext cx="1712087" cy="115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9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2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7" grpId="0" animBg="1"/>
      <p:bldP spid="5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2842</TotalTime>
  <Words>1224</Words>
  <Application>Microsoft Office PowerPoint</Application>
  <PresentationFormat>Personalizado</PresentationFormat>
  <Paragraphs>197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Los Requisitos para Alcanzar los Puntos de Equilibrio del Desarrollo Inmobiliario son 3</vt:lpstr>
      <vt:lpstr>Presentación de PowerPoint</vt:lpstr>
      <vt:lpstr>Presentación de PowerPoint</vt:lpstr>
      <vt:lpstr>¿Con cuáles Bancos Trabajamos?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UBICACIÓN</vt:lpstr>
      <vt:lpstr>ESTUDIO DE MERCADO</vt:lpstr>
      <vt:lpstr>ESTUDIO DE MERCADO</vt:lpstr>
      <vt:lpstr>ESTUDIO DE MERCADO</vt:lpstr>
      <vt:lpstr>ESTUDIO DE MERCADO</vt:lpstr>
      <vt:lpstr>Es imprescindible que el precio corresponda al valor del mercado que permita al desarrollo de un proyecto vendible</vt:lpstr>
      <vt:lpstr>Costo, Valor y Precio</vt:lpstr>
      <vt:lpstr>¿ Por que somos un gran potencial para convertir en dinero tu propiedad en el menor tiempo?</vt:lpstr>
      <vt:lpstr>¿En cuál de estos negocios, esta usted interesado?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¿Te interesa hacer dinero?</dc:title>
  <dc:creator>Perla Rodriguez</dc:creator>
  <cp:lastModifiedBy>Lissette Rodríguez Cáceres</cp:lastModifiedBy>
  <cp:revision>180</cp:revision>
  <dcterms:created xsi:type="dcterms:W3CDTF">2017-06-21T20:19:53Z</dcterms:created>
  <dcterms:modified xsi:type="dcterms:W3CDTF">2017-08-02T03:53:47Z</dcterms:modified>
</cp:coreProperties>
</file>